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65" r:id="rId5"/>
    <p:sldId id="259" r:id="rId6"/>
    <p:sldId id="271" r:id="rId7"/>
    <p:sldId id="268" r:id="rId8"/>
    <p:sldId id="270" r:id="rId9"/>
    <p:sldId id="260" r:id="rId10"/>
    <p:sldId id="261" r:id="rId11"/>
    <p:sldId id="266" r:id="rId12"/>
    <p:sldId id="267" r:id="rId13"/>
    <p:sldId id="269"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93CE6F-EE64-4D4B-B8FF-D3291034F582}"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137694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93CE6F-EE64-4D4B-B8FF-D3291034F582}"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161184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93CE6F-EE64-4D4B-B8FF-D3291034F582}"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102807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93CE6F-EE64-4D4B-B8FF-D3291034F582}"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4119620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93CE6F-EE64-4D4B-B8FF-D3291034F582}" type="datetimeFigureOut">
              <a:rPr lang="en-US" smtClean="0"/>
              <a:t>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113391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93CE6F-EE64-4D4B-B8FF-D3291034F582}"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220895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93CE6F-EE64-4D4B-B8FF-D3291034F582}" type="datetimeFigureOut">
              <a:rPr lang="en-US" smtClean="0"/>
              <a:t>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2134988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93CE6F-EE64-4D4B-B8FF-D3291034F582}" type="datetimeFigureOut">
              <a:rPr lang="en-US" smtClean="0"/>
              <a:t>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312187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3CE6F-EE64-4D4B-B8FF-D3291034F582}" type="datetimeFigureOut">
              <a:rPr lang="en-US" smtClean="0"/>
              <a:t>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286913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3CE6F-EE64-4D4B-B8FF-D3291034F582}"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844726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3CE6F-EE64-4D4B-B8FF-D3291034F582}" type="datetimeFigureOut">
              <a:rPr lang="en-US" smtClean="0"/>
              <a:t>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290E8-7559-4BAE-9F63-62DB9A35EC52}" type="slidenum">
              <a:rPr lang="en-US" smtClean="0"/>
              <a:t>‹#›</a:t>
            </a:fld>
            <a:endParaRPr lang="en-US"/>
          </a:p>
        </p:txBody>
      </p:sp>
    </p:spTree>
    <p:extLst>
      <p:ext uri="{BB962C8B-B14F-4D97-AF65-F5344CB8AC3E}">
        <p14:creationId xmlns:p14="http://schemas.microsoft.com/office/powerpoint/2010/main" val="219374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3CE6F-EE64-4D4B-B8FF-D3291034F582}" type="datetimeFigureOut">
              <a:rPr lang="en-US" smtClean="0"/>
              <a:t>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290E8-7559-4BAE-9F63-62DB9A35EC52}" type="slidenum">
              <a:rPr lang="en-US" smtClean="0"/>
              <a:t>‹#›</a:t>
            </a:fld>
            <a:endParaRPr lang="en-US"/>
          </a:p>
        </p:txBody>
      </p:sp>
    </p:spTree>
    <p:extLst>
      <p:ext uri="{BB962C8B-B14F-4D97-AF65-F5344CB8AC3E}">
        <p14:creationId xmlns:p14="http://schemas.microsoft.com/office/powerpoint/2010/main" val="160947912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0"/>
            <a:ext cx="8839200" cy="1470025"/>
          </a:xfrm>
        </p:spPr>
        <p:txBody>
          <a:bodyPr>
            <a:noAutofit/>
          </a:bodyPr>
          <a:lstStyle/>
          <a:p>
            <a:r>
              <a:rPr lang="en-US" sz="2800" b="1" dirty="0"/>
              <a:t>Remote patient management after discharge of hospitalized heart failure patients: the Better Effectiveness After Transition - Heart </a:t>
            </a:r>
            <a:r>
              <a:rPr lang="en-US" sz="2800" b="1" dirty="0" smtClean="0"/>
              <a:t>Failure (BEAT-HF) </a:t>
            </a:r>
            <a:r>
              <a:rPr lang="en-US" sz="2800" b="1" dirty="0"/>
              <a:t>study</a:t>
            </a:r>
          </a:p>
        </p:txBody>
      </p:sp>
      <p:sp>
        <p:nvSpPr>
          <p:cNvPr id="3" name="Subtitle 2"/>
          <p:cNvSpPr>
            <a:spLocks noGrp="1"/>
          </p:cNvSpPr>
          <p:nvPr>
            <p:ph type="subTitle" idx="1"/>
          </p:nvPr>
        </p:nvSpPr>
        <p:spPr>
          <a:xfrm>
            <a:off x="0" y="1600200"/>
            <a:ext cx="9067800" cy="1752600"/>
          </a:xfrm>
        </p:spPr>
        <p:txBody>
          <a:bodyPr>
            <a:noAutofit/>
          </a:bodyPr>
          <a:lstStyle/>
          <a:p>
            <a:r>
              <a:rPr lang="en-US" sz="1800" dirty="0">
                <a:solidFill>
                  <a:schemeClr val="tx1"/>
                </a:solidFill>
              </a:rPr>
              <a:t>Michael K Ong MD PhD</a:t>
            </a:r>
            <a:r>
              <a:rPr lang="en-US" sz="1800" baseline="30000" dirty="0">
                <a:solidFill>
                  <a:schemeClr val="tx1"/>
                </a:solidFill>
              </a:rPr>
              <a:t>1, 9</a:t>
            </a:r>
            <a:r>
              <a:rPr lang="en-US" sz="1800" dirty="0">
                <a:solidFill>
                  <a:schemeClr val="tx1"/>
                </a:solidFill>
              </a:rPr>
              <a:t>, Patrick S Romano MD MPH</a:t>
            </a:r>
            <a:r>
              <a:rPr lang="en-US" sz="1800" baseline="30000" dirty="0">
                <a:solidFill>
                  <a:schemeClr val="tx1"/>
                </a:solidFill>
              </a:rPr>
              <a:t>2</a:t>
            </a:r>
            <a:r>
              <a:rPr lang="en-US" sz="1800" dirty="0">
                <a:solidFill>
                  <a:schemeClr val="tx1"/>
                </a:solidFill>
              </a:rPr>
              <a:t>, Sarah </a:t>
            </a:r>
            <a:r>
              <a:rPr lang="en-US" sz="1800" dirty="0" err="1">
                <a:solidFill>
                  <a:schemeClr val="tx1"/>
                </a:solidFill>
              </a:rPr>
              <a:t>Edgington</a:t>
            </a:r>
            <a:r>
              <a:rPr lang="en-US" sz="1800" dirty="0">
                <a:solidFill>
                  <a:schemeClr val="tx1"/>
                </a:solidFill>
              </a:rPr>
              <a:t> MA</a:t>
            </a:r>
            <a:r>
              <a:rPr lang="en-US" sz="1800" baseline="30000" dirty="0">
                <a:solidFill>
                  <a:schemeClr val="tx1"/>
                </a:solidFill>
              </a:rPr>
              <a:t>1</a:t>
            </a:r>
            <a:r>
              <a:rPr lang="en-US" sz="1800" dirty="0">
                <a:solidFill>
                  <a:schemeClr val="tx1"/>
                </a:solidFill>
              </a:rPr>
              <a:t>, Harriet U </a:t>
            </a:r>
            <a:r>
              <a:rPr lang="en-US" sz="1800" dirty="0" err="1">
                <a:solidFill>
                  <a:schemeClr val="tx1"/>
                </a:solidFill>
              </a:rPr>
              <a:t>Aronow</a:t>
            </a:r>
            <a:r>
              <a:rPr lang="en-US" sz="1800" dirty="0">
                <a:solidFill>
                  <a:schemeClr val="tx1"/>
                </a:solidFill>
              </a:rPr>
              <a:t> PhD</a:t>
            </a:r>
            <a:r>
              <a:rPr lang="en-US" sz="1800" baseline="30000" dirty="0">
                <a:solidFill>
                  <a:schemeClr val="tx1"/>
                </a:solidFill>
              </a:rPr>
              <a:t>6</a:t>
            </a:r>
            <a:r>
              <a:rPr lang="en-US" sz="1800" dirty="0">
                <a:solidFill>
                  <a:schemeClr val="tx1"/>
                </a:solidFill>
              </a:rPr>
              <a:t>, Andrew D </a:t>
            </a:r>
            <a:r>
              <a:rPr lang="en-US" sz="1800" dirty="0" err="1">
                <a:solidFill>
                  <a:schemeClr val="tx1"/>
                </a:solidFill>
              </a:rPr>
              <a:t>Auerbach</a:t>
            </a:r>
            <a:r>
              <a:rPr lang="en-US" sz="1800" dirty="0">
                <a:solidFill>
                  <a:schemeClr val="tx1"/>
                </a:solidFill>
              </a:rPr>
              <a:t> MD MPH</a:t>
            </a:r>
            <a:r>
              <a:rPr lang="en-US" sz="1800" baseline="30000" dirty="0">
                <a:solidFill>
                  <a:schemeClr val="tx1"/>
                </a:solidFill>
              </a:rPr>
              <a:t>5</a:t>
            </a:r>
            <a:r>
              <a:rPr lang="en-US" sz="1800" dirty="0">
                <a:solidFill>
                  <a:schemeClr val="tx1"/>
                </a:solidFill>
              </a:rPr>
              <a:t>, Jeanne T Black PhD MBA</a:t>
            </a:r>
            <a:r>
              <a:rPr lang="en-US" sz="1800" baseline="30000" dirty="0">
                <a:solidFill>
                  <a:schemeClr val="tx1"/>
                </a:solidFill>
              </a:rPr>
              <a:t>6</a:t>
            </a:r>
            <a:r>
              <a:rPr lang="en-US" sz="1800" dirty="0">
                <a:solidFill>
                  <a:schemeClr val="tx1"/>
                </a:solidFill>
              </a:rPr>
              <a:t>, Teresa De Marco MD</a:t>
            </a:r>
            <a:r>
              <a:rPr lang="en-US" sz="1800" baseline="30000" dirty="0">
                <a:solidFill>
                  <a:schemeClr val="tx1"/>
                </a:solidFill>
              </a:rPr>
              <a:t>5</a:t>
            </a:r>
            <a:r>
              <a:rPr lang="en-US" sz="1800" dirty="0">
                <a:solidFill>
                  <a:schemeClr val="tx1"/>
                </a:solidFill>
              </a:rPr>
              <a:t>, Jose J </a:t>
            </a:r>
            <a:r>
              <a:rPr lang="en-US" sz="1800" dirty="0" err="1">
                <a:solidFill>
                  <a:schemeClr val="tx1"/>
                </a:solidFill>
              </a:rPr>
              <a:t>Escarce</a:t>
            </a:r>
            <a:r>
              <a:rPr lang="en-US" sz="1800" dirty="0">
                <a:solidFill>
                  <a:schemeClr val="tx1"/>
                </a:solidFill>
              </a:rPr>
              <a:t> MD PhD</a:t>
            </a:r>
            <a:r>
              <a:rPr lang="en-US" sz="1800" baseline="30000" dirty="0">
                <a:solidFill>
                  <a:schemeClr val="tx1"/>
                </a:solidFill>
              </a:rPr>
              <a:t>1, 7</a:t>
            </a:r>
            <a:r>
              <a:rPr lang="en-US" sz="1800" dirty="0">
                <a:solidFill>
                  <a:schemeClr val="tx1"/>
                </a:solidFill>
              </a:rPr>
              <a:t>, Lorraine Evangelista RN PhD</a:t>
            </a:r>
            <a:r>
              <a:rPr lang="en-US" sz="1800" baseline="30000" dirty="0">
                <a:solidFill>
                  <a:schemeClr val="tx1"/>
                </a:solidFill>
              </a:rPr>
              <a:t>3</a:t>
            </a:r>
            <a:r>
              <a:rPr lang="en-US" sz="1800" dirty="0">
                <a:solidFill>
                  <a:schemeClr val="tx1"/>
                </a:solidFill>
              </a:rPr>
              <a:t>, Barbara Hanna RN PhD(c)</a:t>
            </a:r>
            <a:r>
              <a:rPr lang="en-US" sz="1800" baseline="30000" dirty="0">
                <a:solidFill>
                  <a:schemeClr val="tx1"/>
                </a:solidFill>
              </a:rPr>
              <a:t> 2</a:t>
            </a:r>
            <a:r>
              <a:rPr lang="en-US" sz="1800" dirty="0">
                <a:solidFill>
                  <a:schemeClr val="tx1"/>
                </a:solidFill>
              </a:rPr>
              <a:t>, Theodore G </a:t>
            </a:r>
            <a:r>
              <a:rPr lang="en-US" sz="1800" dirty="0" err="1">
                <a:solidFill>
                  <a:schemeClr val="tx1"/>
                </a:solidFill>
              </a:rPr>
              <a:t>Ganiats</a:t>
            </a:r>
            <a:r>
              <a:rPr lang="en-US" sz="1800" dirty="0">
                <a:solidFill>
                  <a:schemeClr val="tx1"/>
                </a:solidFill>
              </a:rPr>
              <a:t> MD</a:t>
            </a:r>
            <a:r>
              <a:rPr lang="en-US" sz="1800" baseline="30000" dirty="0">
                <a:solidFill>
                  <a:schemeClr val="tx1"/>
                </a:solidFill>
              </a:rPr>
              <a:t>4, 8</a:t>
            </a:r>
            <a:r>
              <a:rPr lang="en-US" sz="1800" dirty="0">
                <a:solidFill>
                  <a:schemeClr val="tx1"/>
                </a:solidFill>
              </a:rPr>
              <a:t>, Barry Greenberg MD</a:t>
            </a:r>
            <a:r>
              <a:rPr lang="en-US" sz="1800" baseline="30000" dirty="0">
                <a:solidFill>
                  <a:schemeClr val="tx1"/>
                </a:solidFill>
              </a:rPr>
              <a:t>4</a:t>
            </a:r>
            <a:r>
              <a:rPr lang="en-US" sz="1800" dirty="0">
                <a:solidFill>
                  <a:schemeClr val="tx1"/>
                </a:solidFill>
              </a:rPr>
              <a:t>, Sheldon Greenfield MD MPH</a:t>
            </a:r>
            <a:r>
              <a:rPr lang="en-US" sz="1800" baseline="30000" dirty="0">
                <a:solidFill>
                  <a:schemeClr val="tx1"/>
                </a:solidFill>
              </a:rPr>
              <a:t>3</a:t>
            </a:r>
            <a:r>
              <a:rPr lang="en-US" sz="1800" dirty="0">
                <a:solidFill>
                  <a:schemeClr val="tx1"/>
                </a:solidFill>
              </a:rPr>
              <a:t>, Sherrie H Kaplan PhD MPH</a:t>
            </a:r>
            <a:r>
              <a:rPr lang="en-US" sz="1800" baseline="30000" dirty="0">
                <a:solidFill>
                  <a:schemeClr val="tx1"/>
                </a:solidFill>
              </a:rPr>
              <a:t>3</a:t>
            </a:r>
            <a:r>
              <a:rPr lang="en-US" sz="1800" dirty="0">
                <a:solidFill>
                  <a:schemeClr val="tx1"/>
                </a:solidFill>
              </a:rPr>
              <a:t>, Asher Kimchi MD</a:t>
            </a:r>
            <a:r>
              <a:rPr lang="en-US" sz="1800" baseline="30000" dirty="0">
                <a:solidFill>
                  <a:schemeClr val="tx1"/>
                </a:solidFill>
              </a:rPr>
              <a:t>6</a:t>
            </a:r>
            <a:r>
              <a:rPr lang="en-US" sz="1800" dirty="0">
                <a:solidFill>
                  <a:schemeClr val="tx1"/>
                </a:solidFill>
              </a:rPr>
              <a:t>, </a:t>
            </a:r>
            <a:r>
              <a:rPr lang="en-US" sz="1800" dirty="0" err="1">
                <a:solidFill>
                  <a:schemeClr val="tx1"/>
                </a:solidFill>
              </a:rPr>
              <a:t>Honghu</a:t>
            </a:r>
            <a:r>
              <a:rPr lang="en-US" sz="1800" dirty="0">
                <a:solidFill>
                  <a:schemeClr val="tx1"/>
                </a:solidFill>
              </a:rPr>
              <a:t> Liu PhD</a:t>
            </a:r>
            <a:r>
              <a:rPr lang="en-US" sz="1800" baseline="30000" dirty="0">
                <a:solidFill>
                  <a:schemeClr val="tx1"/>
                </a:solidFill>
              </a:rPr>
              <a:t>1</a:t>
            </a:r>
            <a:r>
              <a:rPr lang="en-US" sz="1800" dirty="0">
                <a:solidFill>
                  <a:schemeClr val="tx1"/>
                </a:solidFill>
              </a:rPr>
              <a:t>, Dawn Lombardo MD</a:t>
            </a:r>
            <a:r>
              <a:rPr lang="en-US" sz="1800" baseline="30000" dirty="0">
                <a:solidFill>
                  <a:schemeClr val="tx1"/>
                </a:solidFill>
              </a:rPr>
              <a:t>3</a:t>
            </a:r>
            <a:r>
              <a:rPr lang="en-US" sz="1800" dirty="0">
                <a:solidFill>
                  <a:schemeClr val="tx1"/>
                </a:solidFill>
              </a:rPr>
              <a:t>, Carol M </a:t>
            </a:r>
            <a:r>
              <a:rPr lang="en-US" sz="1800" dirty="0" err="1">
                <a:solidFill>
                  <a:schemeClr val="tx1"/>
                </a:solidFill>
              </a:rPr>
              <a:t>Mangione</a:t>
            </a:r>
            <a:r>
              <a:rPr lang="en-US" sz="1800" dirty="0">
                <a:solidFill>
                  <a:schemeClr val="tx1"/>
                </a:solidFill>
              </a:rPr>
              <a:t> MD MSPH</a:t>
            </a:r>
            <a:r>
              <a:rPr lang="en-US" sz="1800" baseline="30000" dirty="0">
                <a:solidFill>
                  <a:schemeClr val="tx1"/>
                </a:solidFill>
              </a:rPr>
              <a:t>1</a:t>
            </a:r>
            <a:r>
              <a:rPr lang="en-US" sz="1800" dirty="0">
                <a:solidFill>
                  <a:schemeClr val="tx1"/>
                </a:solidFill>
              </a:rPr>
              <a:t>, Bahman </a:t>
            </a:r>
            <a:r>
              <a:rPr lang="en-US" sz="1800" dirty="0" err="1">
                <a:solidFill>
                  <a:schemeClr val="tx1"/>
                </a:solidFill>
              </a:rPr>
              <a:t>Sadeghi</a:t>
            </a:r>
            <a:r>
              <a:rPr lang="en-US" sz="1800" dirty="0">
                <a:solidFill>
                  <a:schemeClr val="tx1"/>
                </a:solidFill>
              </a:rPr>
              <a:t> MD MBS</a:t>
            </a:r>
            <a:r>
              <a:rPr lang="en-US" sz="1800" baseline="30000" dirty="0">
                <a:solidFill>
                  <a:schemeClr val="tx1"/>
                </a:solidFill>
              </a:rPr>
              <a:t>1</a:t>
            </a:r>
            <a:r>
              <a:rPr lang="en-US" sz="1800" dirty="0">
                <a:solidFill>
                  <a:schemeClr val="tx1"/>
                </a:solidFill>
              </a:rPr>
              <a:t>, </a:t>
            </a:r>
            <a:r>
              <a:rPr lang="en-US" sz="1800" dirty="0" err="1">
                <a:solidFill>
                  <a:schemeClr val="tx1"/>
                </a:solidFill>
              </a:rPr>
              <a:t>Banafsheh</a:t>
            </a:r>
            <a:r>
              <a:rPr lang="en-US" sz="1800" dirty="0">
                <a:solidFill>
                  <a:schemeClr val="tx1"/>
                </a:solidFill>
              </a:rPr>
              <a:t> </a:t>
            </a:r>
            <a:r>
              <a:rPr lang="en-US" sz="1800" dirty="0" err="1">
                <a:solidFill>
                  <a:schemeClr val="tx1"/>
                </a:solidFill>
              </a:rPr>
              <a:t>Sadeghi</a:t>
            </a:r>
            <a:r>
              <a:rPr lang="en-US" sz="1800" dirty="0">
                <a:solidFill>
                  <a:schemeClr val="tx1"/>
                </a:solidFill>
              </a:rPr>
              <a:t> MD PhD</a:t>
            </a:r>
            <a:r>
              <a:rPr lang="en-US" sz="1800" baseline="30000" dirty="0">
                <a:solidFill>
                  <a:schemeClr val="tx1"/>
                </a:solidFill>
              </a:rPr>
              <a:t>2</a:t>
            </a:r>
            <a:r>
              <a:rPr lang="en-US" sz="1800" dirty="0">
                <a:solidFill>
                  <a:schemeClr val="tx1"/>
                </a:solidFill>
              </a:rPr>
              <a:t>, Majid </a:t>
            </a:r>
            <a:r>
              <a:rPr lang="en-US" sz="1800" dirty="0" err="1">
                <a:solidFill>
                  <a:schemeClr val="tx1"/>
                </a:solidFill>
              </a:rPr>
              <a:t>Sarrafzadeh</a:t>
            </a:r>
            <a:r>
              <a:rPr lang="en-US" sz="1800" dirty="0">
                <a:solidFill>
                  <a:schemeClr val="tx1"/>
                </a:solidFill>
              </a:rPr>
              <a:t> PhD</a:t>
            </a:r>
            <a:r>
              <a:rPr lang="en-US" sz="1800" baseline="30000" dirty="0">
                <a:solidFill>
                  <a:schemeClr val="tx1"/>
                </a:solidFill>
              </a:rPr>
              <a:t>1</a:t>
            </a:r>
            <a:r>
              <a:rPr lang="en-US" sz="1800" dirty="0">
                <a:solidFill>
                  <a:schemeClr val="tx1"/>
                </a:solidFill>
              </a:rPr>
              <a:t>, Kathleen Tong MD</a:t>
            </a:r>
            <a:r>
              <a:rPr lang="en-US" sz="1800" baseline="30000" dirty="0">
                <a:solidFill>
                  <a:schemeClr val="tx1"/>
                </a:solidFill>
              </a:rPr>
              <a:t>2</a:t>
            </a:r>
            <a:r>
              <a:rPr lang="en-US" sz="1800" dirty="0">
                <a:solidFill>
                  <a:schemeClr val="tx1"/>
                </a:solidFill>
              </a:rPr>
              <a:t>, Gregg C </a:t>
            </a:r>
            <a:r>
              <a:rPr lang="en-US" sz="1800" dirty="0" err="1">
                <a:solidFill>
                  <a:schemeClr val="tx1"/>
                </a:solidFill>
              </a:rPr>
              <a:t>Fonarow</a:t>
            </a:r>
            <a:r>
              <a:rPr lang="en-US" sz="1800" dirty="0">
                <a:solidFill>
                  <a:schemeClr val="tx1"/>
                </a:solidFill>
              </a:rPr>
              <a:t> MD</a:t>
            </a:r>
            <a:r>
              <a:rPr lang="en-US" sz="1800" baseline="30000" dirty="0">
                <a:solidFill>
                  <a:schemeClr val="tx1"/>
                </a:solidFill>
              </a:rPr>
              <a:t>1</a:t>
            </a:r>
            <a:r>
              <a:rPr lang="en-US" sz="1800" dirty="0">
                <a:solidFill>
                  <a:schemeClr val="tx1"/>
                </a:solidFill>
              </a:rPr>
              <a:t>, and the BEAT-HF Research </a:t>
            </a:r>
            <a:r>
              <a:rPr lang="en-US" sz="1800" dirty="0" smtClean="0">
                <a:solidFill>
                  <a:schemeClr val="tx1"/>
                </a:solidFill>
              </a:rPr>
              <a:t>Group</a:t>
            </a:r>
          </a:p>
          <a:p>
            <a:endParaRPr lang="en-US" sz="1800" dirty="0">
              <a:solidFill>
                <a:schemeClr val="tx1"/>
              </a:solidFill>
            </a:endParaRPr>
          </a:p>
          <a:p>
            <a:r>
              <a:rPr lang="en-US" sz="1600" baseline="30000" dirty="0">
                <a:solidFill>
                  <a:schemeClr val="tx1"/>
                </a:solidFill>
              </a:rPr>
              <a:t>1</a:t>
            </a:r>
            <a:r>
              <a:rPr lang="en-US" sz="1600" dirty="0">
                <a:solidFill>
                  <a:schemeClr val="tx1"/>
                </a:solidFill>
              </a:rPr>
              <a:t>University of California, Los </a:t>
            </a:r>
            <a:r>
              <a:rPr lang="en-US" sz="1600" dirty="0" smtClean="0">
                <a:solidFill>
                  <a:schemeClr val="tx1"/>
                </a:solidFill>
              </a:rPr>
              <a:t>Angeles; </a:t>
            </a:r>
            <a:r>
              <a:rPr lang="en-US" sz="1600" baseline="30000" dirty="0" smtClean="0">
                <a:solidFill>
                  <a:schemeClr val="tx1"/>
                </a:solidFill>
              </a:rPr>
              <a:t>2</a:t>
            </a:r>
            <a:r>
              <a:rPr lang="en-US" sz="1600" dirty="0" smtClean="0">
                <a:solidFill>
                  <a:schemeClr val="tx1"/>
                </a:solidFill>
              </a:rPr>
              <a:t>University </a:t>
            </a:r>
            <a:r>
              <a:rPr lang="en-US" sz="1600" dirty="0">
                <a:solidFill>
                  <a:schemeClr val="tx1"/>
                </a:solidFill>
              </a:rPr>
              <a:t>of California, </a:t>
            </a:r>
            <a:r>
              <a:rPr lang="en-US" sz="1600" dirty="0" smtClean="0">
                <a:solidFill>
                  <a:schemeClr val="tx1"/>
                </a:solidFill>
              </a:rPr>
              <a:t>Davis; </a:t>
            </a:r>
            <a:r>
              <a:rPr lang="en-US" sz="1600" baseline="30000" dirty="0" smtClean="0">
                <a:solidFill>
                  <a:schemeClr val="tx1"/>
                </a:solidFill>
              </a:rPr>
              <a:t>3</a:t>
            </a:r>
            <a:r>
              <a:rPr lang="en-US" sz="1600" dirty="0" smtClean="0">
                <a:solidFill>
                  <a:schemeClr val="tx1"/>
                </a:solidFill>
              </a:rPr>
              <a:t>University </a:t>
            </a:r>
            <a:r>
              <a:rPr lang="en-US" sz="1600" dirty="0">
                <a:solidFill>
                  <a:schemeClr val="tx1"/>
                </a:solidFill>
              </a:rPr>
              <a:t>of California, </a:t>
            </a:r>
            <a:r>
              <a:rPr lang="en-US" sz="1600" dirty="0" smtClean="0">
                <a:solidFill>
                  <a:schemeClr val="tx1"/>
                </a:solidFill>
              </a:rPr>
              <a:t>Irvine; </a:t>
            </a:r>
            <a:r>
              <a:rPr lang="en-US" sz="1600" baseline="30000" dirty="0" smtClean="0">
                <a:solidFill>
                  <a:schemeClr val="tx1"/>
                </a:solidFill>
              </a:rPr>
              <a:t>4</a:t>
            </a:r>
            <a:r>
              <a:rPr lang="en-US" sz="1600" dirty="0" smtClean="0">
                <a:solidFill>
                  <a:schemeClr val="tx1"/>
                </a:solidFill>
              </a:rPr>
              <a:t>University </a:t>
            </a:r>
            <a:r>
              <a:rPr lang="en-US" sz="1600" dirty="0">
                <a:solidFill>
                  <a:schemeClr val="tx1"/>
                </a:solidFill>
              </a:rPr>
              <a:t>of California, San </a:t>
            </a:r>
            <a:r>
              <a:rPr lang="en-US" sz="1600" dirty="0" smtClean="0">
                <a:solidFill>
                  <a:schemeClr val="tx1"/>
                </a:solidFill>
              </a:rPr>
              <a:t>Diego; </a:t>
            </a:r>
            <a:r>
              <a:rPr lang="en-US" sz="1600" baseline="30000" dirty="0" smtClean="0">
                <a:solidFill>
                  <a:schemeClr val="tx1"/>
                </a:solidFill>
              </a:rPr>
              <a:t>5</a:t>
            </a:r>
            <a:r>
              <a:rPr lang="en-US" sz="1600" dirty="0" smtClean="0">
                <a:solidFill>
                  <a:schemeClr val="tx1"/>
                </a:solidFill>
              </a:rPr>
              <a:t>University </a:t>
            </a:r>
            <a:r>
              <a:rPr lang="en-US" sz="1600" dirty="0">
                <a:solidFill>
                  <a:schemeClr val="tx1"/>
                </a:solidFill>
              </a:rPr>
              <a:t>of California, San </a:t>
            </a:r>
            <a:r>
              <a:rPr lang="en-US" sz="1600" dirty="0" smtClean="0">
                <a:solidFill>
                  <a:schemeClr val="tx1"/>
                </a:solidFill>
              </a:rPr>
              <a:t>Francisco; </a:t>
            </a:r>
            <a:r>
              <a:rPr lang="en-US" sz="1600" baseline="30000" dirty="0" smtClean="0">
                <a:solidFill>
                  <a:schemeClr val="tx1"/>
                </a:solidFill>
              </a:rPr>
              <a:t>6</a:t>
            </a:r>
            <a:r>
              <a:rPr lang="en-US" sz="1600" dirty="0" smtClean="0">
                <a:solidFill>
                  <a:schemeClr val="tx1"/>
                </a:solidFill>
              </a:rPr>
              <a:t>Cedars-Sinai </a:t>
            </a:r>
            <a:r>
              <a:rPr lang="en-US" sz="1600" dirty="0">
                <a:solidFill>
                  <a:schemeClr val="tx1"/>
                </a:solidFill>
              </a:rPr>
              <a:t>Medical </a:t>
            </a:r>
            <a:r>
              <a:rPr lang="en-US" sz="1600" dirty="0" smtClean="0">
                <a:solidFill>
                  <a:schemeClr val="tx1"/>
                </a:solidFill>
              </a:rPr>
              <a:t>Center; </a:t>
            </a:r>
            <a:r>
              <a:rPr lang="en-US" sz="1600" baseline="30000" dirty="0" smtClean="0">
                <a:solidFill>
                  <a:schemeClr val="tx1"/>
                </a:solidFill>
              </a:rPr>
              <a:t>7</a:t>
            </a:r>
            <a:r>
              <a:rPr lang="en-US" sz="1600" dirty="0" smtClean="0">
                <a:solidFill>
                  <a:schemeClr val="tx1"/>
                </a:solidFill>
              </a:rPr>
              <a:t>RAND Corporation; </a:t>
            </a:r>
            <a:r>
              <a:rPr lang="en-US" sz="1600" baseline="30000" dirty="0" smtClean="0">
                <a:solidFill>
                  <a:schemeClr val="tx1"/>
                </a:solidFill>
              </a:rPr>
              <a:t>8</a:t>
            </a:r>
            <a:r>
              <a:rPr lang="en-US" sz="1600" dirty="0" smtClean="0">
                <a:solidFill>
                  <a:schemeClr val="tx1"/>
                </a:solidFill>
              </a:rPr>
              <a:t>University </a:t>
            </a:r>
            <a:r>
              <a:rPr lang="en-US" sz="1600" dirty="0">
                <a:solidFill>
                  <a:schemeClr val="tx1"/>
                </a:solidFill>
              </a:rPr>
              <a:t>of </a:t>
            </a:r>
            <a:r>
              <a:rPr lang="en-US" sz="1600" dirty="0" smtClean="0">
                <a:solidFill>
                  <a:schemeClr val="tx1"/>
                </a:solidFill>
              </a:rPr>
              <a:t>Miami; </a:t>
            </a:r>
            <a:r>
              <a:rPr lang="en-US" sz="1600" baseline="30000" dirty="0" smtClean="0">
                <a:solidFill>
                  <a:schemeClr val="tx1"/>
                </a:solidFill>
              </a:rPr>
              <a:t>9</a:t>
            </a:r>
            <a:r>
              <a:rPr lang="en-US" sz="1600" dirty="0" smtClean="0">
                <a:solidFill>
                  <a:schemeClr val="tx1"/>
                </a:solidFill>
              </a:rPr>
              <a:t>VA </a:t>
            </a:r>
            <a:r>
              <a:rPr lang="en-US" sz="1600" dirty="0">
                <a:solidFill>
                  <a:schemeClr val="tx1"/>
                </a:solidFill>
              </a:rPr>
              <a:t>Greater Los Angeles Healthcare System</a:t>
            </a:r>
          </a:p>
          <a:p>
            <a:endParaRPr lang="en-US" sz="1800" dirty="0">
              <a:solidFill>
                <a:schemeClr val="tx1"/>
              </a:solidFill>
            </a:endParaRPr>
          </a:p>
        </p:txBody>
      </p:sp>
      <p:sp>
        <p:nvSpPr>
          <p:cNvPr id="4" name="Subtitle 2"/>
          <p:cNvSpPr txBox="1">
            <a:spLocks/>
          </p:cNvSpPr>
          <p:nvPr/>
        </p:nvSpPr>
        <p:spPr>
          <a:xfrm>
            <a:off x="82062" y="4648200"/>
            <a:ext cx="9067800"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smtClean="0">
                <a:solidFill>
                  <a:schemeClr val="tx1"/>
                </a:solidFill>
              </a:rPr>
              <a:t>Supported </a:t>
            </a:r>
            <a:r>
              <a:rPr lang="en-US" sz="1600" dirty="0">
                <a:solidFill>
                  <a:schemeClr val="tx1"/>
                </a:solidFill>
              </a:rPr>
              <a:t>by the Agency for Healthcare Research and Quality (R01 HS019311), the National Heart Lung and Blood Institute (RC2 HL101811), the National Center for Advancing Translational Science UCLA CTSI (UL1TR000124), the Robert Wood Johnson Foundation (66336), the Sierra Health Foundation, the University of California Center for Health Quality and Innovation, and the participating </a:t>
            </a:r>
            <a:r>
              <a:rPr lang="en-US" sz="1600" dirty="0" smtClean="0">
                <a:solidFill>
                  <a:schemeClr val="tx1"/>
                </a:solidFill>
              </a:rPr>
              <a:t>institutions.</a:t>
            </a:r>
          </a:p>
          <a:p>
            <a:endParaRPr lang="en-US" sz="1600" dirty="0" smtClean="0">
              <a:solidFill>
                <a:schemeClr val="tx1"/>
              </a:solidFill>
            </a:endParaRPr>
          </a:p>
          <a:p>
            <a:r>
              <a:rPr lang="en-US" sz="1600" dirty="0" smtClean="0">
                <a:solidFill>
                  <a:schemeClr val="tx1"/>
                </a:solidFill>
              </a:rPr>
              <a:t>Author potential conflicts </a:t>
            </a:r>
            <a:r>
              <a:rPr lang="en-US" sz="1600" dirty="0">
                <a:solidFill>
                  <a:schemeClr val="tx1"/>
                </a:solidFill>
              </a:rPr>
              <a:t>of </a:t>
            </a:r>
            <a:r>
              <a:rPr lang="en-US" sz="1600" dirty="0" smtClean="0">
                <a:solidFill>
                  <a:schemeClr val="tx1"/>
                </a:solidFill>
              </a:rPr>
              <a:t>interests: </a:t>
            </a:r>
            <a:r>
              <a:rPr lang="en-US" sz="1600" dirty="0">
                <a:solidFill>
                  <a:schemeClr val="tx1"/>
                </a:solidFill>
              </a:rPr>
              <a:t>Dr. De Marco: Consultant: Boston Scientific, </a:t>
            </a:r>
            <a:r>
              <a:rPr lang="en-US" sz="1600" dirty="0" err="1">
                <a:solidFill>
                  <a:schemeClr val="tx1"/>
                </a:solidFill>
              </a:rPr>
              <a:t>Cardiokinetics</a:t>
            </a:r>
            <a:r>
              <a:rPr lang="en-US" sz="1600" dirty="0">
                <a:solidFill>
                  <a:schemeClr val="tx1"/>
                </a:solidFill>
              </a:rPr>
              <a:t>, Gambro; Advisory Boards: Otsuka, Bayer. Dr. </a:t>
            </a:r>
            <a:r>
              <a:rPr lang="en-US" sz="1600" dirty="0" err="1">
                <a:solidFill>
                  <a:schemeClr val="tx1"/>
                </a:solidFill>
              </a:rPr>
              <a:t>Fonarow</a:t>
            </a:r>
            <a:r>
              <a:rPr lang="en-US" sz="1600" dirty="0">
                <a:solidFill>
                  <a:schemeClr val="tx1"/>
                </a:solidFill>
              </a:rPr>
              <a:t>: Consultant: Amgen, Bayer, Baxter, Medtronic, Novartis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312" y="6535240"/>
            <a:ext cx="1225550" cy="246560"/>
          </a:xfrm>
          <a:prstGeom prst="rect">
            <a:avLst/>
          </a:prstGeom>
        </p:spPr>
      </p:pic>
    </p:spTree>
    <p:extLst>
      <p:ext uri="{BB962C8B-B14F-4D97-AF65-F5344CB8AC3E}">
        <p14:creationId xmlns:p14="http://schemas.microsoft.com/office/powerpoint/2010/main" val="2263728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0" y="4770437"/>
            <a:ext cx="9144000" cy="1782763"/>
          </a:xfrm>
        </p:spPr>
        <p:txBody>
          <a:bodyPr>
            <a:noAutofit/>
          </a:bodyPr>
          <a:lstStyle/>
          <a:p>
            <a:pPr marL="0" indent="0">
              <a:buNone/>
            </a:pPr>
            <a:r>
              <a:rPr lang="en-US" sz="1900" dirty="0"/>
              <a:t>Hazard ratio for 30-day readmission with intervention 1.03 (95%CI 0.83 – 1.29</a:t>
            </a:r>
            <a:r>
              <a:rPr lang="en-US" sz="1900" dirty="0" smtClean="0"/>
              <a:t>)       </a:t>
            </a:r>
          </a:p>
          <a:p>
            <a:pPr marL="0" indent="0">
              <a:buNone/>
            </a:pPr>
            <a:r>
              <a:rPr lang="en-US" sz="1900" dirty="0" smtClean="0"/>
              <a:t>Adjusted </a:t>
            </a:r>
            <a:r>
              <a:rPr lang="en-US" sz="1900" dirty="0"/>
              <a:t>hazard ratio for 30-day readmission with intervention 1.01 (95%CI 0.80 – 1.28</a:t>
            </a:r>
            <a:r>
              <a:rPr lang="en-US" sz="1900" dirty="0" smtClean="0"/>
              <a:t>)</a:t>
            </a:r>
            <a:endParaRPr lang="en-US" sz="1900" dirty="0"/>
          </a:p>
          <a:p>
            <a:endParaRPr lang="en-US" sz="1900" dirty="0" smtClean="0"/>
          </a:p>
          <a:p>
            <a:pPr marL="0" indent="0">
              <a:buNone/>
            </a:pPr>
            <a:r>
              <a:rPr lang="en-US" sz="1900" dirty="0" smtClean="0"/>
              <a:t>Hazard </a:t>
            </a:r>
            <a:r>
              <a:rPr lang="en-US" sz="1900" dirty="0"/>
              <a:t>ratio for 180-day readmission with intervention 1.03 (95%CI 0.89 – 1.19</a:t>
            </a:r>
            <a:r>
              <a:rPr lang="en-US" sz="1900" dirty="0" smtClean="0"/>
              <a:t>)</a:t>
            </a:r>
            <a:r>
              <a:rPr lang="en-US" sz="1900" dirty="0"/>
              <a:t>	          </a:t>
            </a:r>
            <a:endParaRPr lang="en-US" sz="1900" dirty="0" smtClean="0"/>
          </a:p>
          <a:p>
            <a:pPr marL="0" indent="0">
              <a:buNone/>
            </a:pPr>
            <a:r>
              <a:rPr lang="en-US" sz="1900" dirty="0" smtClean="0"/>
              <a:t>Adjusted </a:t>
            </a:r>
            <a:r>
              <a:rPr lang="en-US" sz="1900" dirty="0"/>
              <a:t>hazard ratio for 180-day readmission with intervention 1.03 (95%CI 0.88 – 1.20</a:t>
            </a:r>
            <a:r>
              <a:rPr lang="en-US" sz="1900" dirty="0" smtClean="0"/>
              <a:t>)</a:t>
            </a:r>
            <a:endParaRPr lang="en-US" sz="19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b="13619"/>
          <a:stretch/>
        </p:blipFill>
        <p:spPr>
          <a:xfrm>
            <a:off x="56989" y="1295400"/>
            <a:ext cx="4438811" cy="2807060"/>
          </a:xfrm>
          <a:prstGeom prst="rect">
            <a:avLst/>
          </a:prstGeom>
        </p:spPr>
      </p:pic>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b="13473"/>
          <a:stretch/>
        </p:blipFill>
        <p:spPr>
          <a:xfrm>
            <a:off x="4648200" y="1295400"/>
            <a:ext cx="4450823" cy="2819400"/>
          </a:xfrm>
          <a:prstGeom prst="rect">
            <a:avLst/>
          </a:prstGeom>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14528" t="88848" r="9304" b="6361"/>
          <a:stretch/>
        </p:blipFill>
        <p:spPr>
          <a:xfrm>
            <a:off x="1600200" y="4267200"/>
            <a:ext cx="6019800" cy="277216"/>
          </a:xfrm>
          <a:prstGeom prst="rect">
            <a:avLst/>
          </a:prstGeom>
        </p:spPr>
      </p:pic>
    </p:spTree>
    <p:extLst>
      <p:ext uri="{BB962C8B-B14F-4D97-AF65-F5344CB8AC3E}">
        <p14:creationId xmlns:p14="http://schemas.microsoft.com/office/powerpoint/2010/main" val="2252042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0" y="4694237"/>
            <a:ext cx="9067800" cy="1782763"/>
          </a:xfrm>
        </p:spPr>
        <p:txBody>
          <a:bodyPr>
            <a:noAutofit/>
          </a:bodyPr>
          <a:lstStyle/>
          <a:p>
            <a:pPr marL="0" indent="0">
              <a:buNone/>
            </a:pPr>
            <a:r>
              <a:rPr lang="en-US" sz="1900" dirty="0"/>
              <a:t>Hazard ratio for 30-day mortality with intervention 0.61 (95%CI 0.37 – 1.02</a:t>
            </a:r>
            <a:r>
              <a:rPr lang="en-US" sz="1900" dirty="0" smtClean="0"/>
              <a:t>)</a:t>
            </a:r>
          </a:p>
          <a:p>
            <a:pPr marL="0" indent="0">
              <a:buNone/>
            </a:pPr>
            <a:r>
              <a:rPr lang="en-US" sz="1900" dirty="0" smtClean="0"/>
              <a:t>Adjusted </a:t>
            </a:r>
            <a:r>
              <a:rPr lang="en-US" sz="1900" dirty="0"/>
              <a:t>hazard ratio for 30-day mortality with intervention 0.53 (95%CI 0.31 – </a:t>
            </a:r>
            <a:r>
              <a:rPr lang="en-US" sz="1900" dirty="0" smtClean="0"/>
              <a:t>0.93)</a:t>
            </a:r>
            <a:endParaRPr lang="en-US" sz="1900" dirty="0"/>
          </a:p>
          <a:p>
            <a:endParaRPr lang="en-US" sz="1900" dirty="0" smtClean="0"/>
          </a:p>
          <a:p>
            <a:pPr marL="0" indent="0">
              <a:buNone/>
            </a:pPr>
            <a:r>
              <a:rPr lang="en-US" sz="1900" dirty="0" smtClean="0"/>
              <a:t>Hazard </a:t>
            </a:r>
            <a:r>
              <a:rPr lang="en-US" sz="1900" dirty="0"/>
              <a:t>ratio for 180-day mortality with intervention 0.88 (95%CI 0.67 – 1.15</a:t>
            </a:r>
            <a:r>
              <a:rPr lang="en-US" sz="1900" dirty="0" smtClean="0"/>
              <a:t>)           </a:t>
            </a:r>
          </a:p>
          <a:p>
            <a:pPr marL="0" indent="0">
              <a:buNone/>
            </a:pPr>
            <a:r>
              <a:rPr lang="en-US" sz="1900" dirty="0" smtClean="0"/>
              <a:t>Adjusted </a:t>
            </a:r>
            <a:r>
              <a:rPr lang="en-US" sz="1900" dirty="0"/>
              <a:t>hazard ratio for 180-day mortality with intervention 0.85 (95%CI 0.64 – </a:t>
            </a:r>
            <a:r>
              <a:rPr lang="en-US" sz="1900" dirty="0" smtClean="0"/>
              <a:t>1.13)</a:t>
            </a:r>
            <a:endParaRPr lang="en-US" sz="19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b="13643"/>
          <a:stretch/>
        </p:blipFill>
        <p:spPr>
          <a:xfrm>
            <a:off x="76200" y="1295400"/>
            <a:ext cx="4417076" cy="2792514"/>
          </a:xfrm>
          <a:prstGeom prst="rect">
            <a:avLst/>
          </a:prstGeom>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b="12722"/>
          <a:stretch/>
        </p:blipFill>
        <p:spPr>
          <a:xfrm>
            <a:off x="4648199" y="1295401"/>
            <a:ext cx="4419601" cy="2823928"/>
          </a:xfrm>
          <a:prstGeom prst="rect">
            <a:avLst/>
          </a:prstGeom>
        </p:spPr>
      </p:pic>
      <p:pic>
        <p:nvPicPr>
          <p:cNvPr id="11" name="Picture 10"/>
          <p:cNvPicPr>
            <a:picLocks noChangeAspect="1"/>
          </p:cNvPicPr>
          <p:nvPr/>
        </p:nvPicPr>
        <p:blipFill rotWithShape="1">
          <a:blip r:embed="rId5" cstate="print">
            <a:extLst>
              <a:ext uri="{28A0092B-C50C-407E-A947-70E740481C1C}">
                <a14:useLocalDpi xmlns:a14="http://schemas.microsoft.com/office/drawing/2010/main" val="0"/>
              </a:ext>
            </a:extLst>
          </a:blip>
          <a:srcRect l="14528" t="88848" r="9304" b="6361"/>
          <a:stretch/>
        </p:blipFill>
        <p:spPr>
          <a:xfrm>
            <a:off x="1600200" y="4218584"/>
            <a:ext cx="6019800" cy="277216"/>
          </a:xfrm>
          <a:prstGeom prst="rect">
            <a:avLst/>
          </a:prstGeom>
        </p:spPr>
      </p:pic>
    </p:spTree>
    <p:extLst>
      <p:ext uri="{BB962C8B-B14F-4D97-AF65-F5344CB8AC3E}">
        <p14:creationId xmlns:p14="http://schemas.microsoft.com/office/powerpoint/2010/main" val="1262543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381000" y="4770437"/>
            <a:ext cx="8229600" cy="944563"/>
          </a:xfrm>
        </p:spPr>
        <p:txBody>
          <a:bodyPr>
            <a:noAutofit/>
          </a:bodyPr>
          <a:lstStyle/>
          <a:p>
            <a:pPr marL="0" indent="0">
              <a:buNone/>
            </a:pPr>
            <a:r>
              <a:rPr lang="en-US" sz="2000" dirty="0" smtClean="0"/>
              <a:t>***p</a:t>
            </a:r>
            <a:r>
              <a:rPr lang="en-US" sz="2000" u="sng" dirty="0" smtClean="0"/>
              <a:t>&lt;</a:t>
            </a:r>
            <a:r>
              <a:rPr lang="en-US" sz="2000" dirty="0" smtClean="0"/>
              <a:t>0.001</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941996529"/>
              </p:ext>
            </p:extLst>
          </p:nvPr>
        </p:nvGraphicFramePr>
        <p:xfrm>
          <a:off x="76201" y="1446276"/>
          <a:ext cx="9067799" cy="3049524"/>
        </p:xfrm>
        <a:graphic>
          <a:graphicData uri="http://schemas.openxmlformats.org/drawingml/2006/table">
            <a:tbl>
              <a:tblPr firstRow="1" firstCol="1" bandRow="1"/>
              <a:tblGrid>
                <a:gridCol w="1143001"/>
                <a:gridCol w="967119"/>
                <a:gridCol w="162560"/>
                <a:gridCol w="1554993"/>
                <a:gridCol w="1550674"/>
                <a:gridCol w="170119"/>
                <a:gridCol w="170119"/>
                <a:gridCol w="1531069"/>
                <a:gridCol w="1648026"/>
                <a:gridCol w="170119"/>
              </a:tblGrid>
              <a:tr h="190500">
                <a:tc>
                  <a:txBody>
                    <a:bodyPr/>
                    <a:lstStyle/>
                    <a:p>
                      <a:pPr marL="0" marR="0">
                        <a:lnSpc>
                          <a:spcPct val="115000"/>
                        </a:lnSpc>
                        <a:spcBef>
                          <a:spcPts val="0"/>
                        </a:spcBef>
                        <a:spcAft>
                          <a:spcPts val="0"/>
                        </a:spcAft>
                      </a:pPr>
                      <a:r>
                        <a:rPr lang="en-US" sz="1400" dirty="0">
                          <a:effectLst/>
                          <a:latin typeface="Arial"/>
                          <a:ea typeface="Times New Roman"/>
                          <a:cs typeface="Times New Roman"/>
                        </a:rPr>
                        <a:t> </a:t>
                      </a:r>
                      <a:endParaRPr lang="en-US" sz="1800" dirty="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2000" dirty="0">
                          <a:effectLst/>
                          <a:latin typeface="Arial"/>
                          <a:ea typeface="Times New Roman"/>
                          <a:cs typeface="Times New Roman"/>
                        </a:rPr>
                        <a:t>Proportion of calls completed</a:t>
                      </a:r>
                      <a:endParaRPr lang="en-US" sz="2000" dirty="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2000" dirty="0">
                          <a:effectLst/>
                          <a:latin typeface="Arial"/>
                          <a:ea typeface="Times New Roman"/>
                          <a:cs typeface="Times New Roman"/>
                        </a:rPr>
                        <a:t>Proportion of days monitored</a:t>
                      </a:r>
                      <a:endParaRPr lang="en-US" sz="2000" dirty="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marL="0" marR="0">
                        <a:lnSpc>
                          <a:spcPct val="115000"/>
                        </a:lnSpc>
                        <a:spcBef>
                          <a:spcPts val="0"/>
                        </a:spcBef>
                        <a:spcAft>
                          <a:spcPts val="0"/>
                        </a:spcAft>
                      </a:pPr>
                      <a:r>
                        <a:rPr lang="en-US" sz="1400" dirty="0">
                          <a:effectLst/>
                          <a:latin typeface="Arial"/>
                          <a:ea typeface="Times New Roman"/>
                          <a:cs typeface="Times New Roman"/>
                        </a:rPr>
                        <a:t> </a:t>
                      </a:r>
                      <a:endParaRPr lang="en-US" sz="1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effectLst/>
                          <a:latin typeface="Arial" panose="020B0604020202020204" pitchFamily="34" charset="0"/>
                          <a:ea typeface="Calibri"/>
                          <a:cs typeface="Arial" panose="020B0604020202020204" pitchFamily="34" charset="0"/>
                        </a:rPr>
                        <a:t>Overall</a:t>
                      </a:r>
                      <a:endParaRPr lang="en-US" sz="1800" dirty="0">
                        <a:effectLst/>
                        <a:latin typeface="Arial" panose="020B0604020202020204" pitchFamily="34" charset="0"/>
                        <a:ea typeface="Calibri"/>
                        <a:cs typeface="Arial"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u="sng" dirty="0">
                          <a:solidFill>
                            <a:srgbClr val="000000"/>
                          </a:solidFill>
                          <a:effectLst/>
                          <a:latin typeface="Arial"/>
                          <a:ea typeface="Times New Roman"/>
                          <a:cs typeface="Times New Roman"/>
                        </a:rPr>
                        <a:t>&lt;</a:t>
                      </a:r>
                      <a:r>
                        <a:rPr lang="en-US" sz="2000" dirty="0">
                          <a:solidFill>
                            <a:srgbClr val="000000"/>
                          </a:solidFill>
                          <a:effectLst/>
                          <a:latin typeface="Arial"/>
                          <a:ea typeface="Times New Roman"/>
                          <a:cs typeface="Times New Roman"/>
                        </a:rPr>
                        <a:t>50</a:t>
                      </a:r>
                      <a:r>
                        <a:rPr lang="en-US" sz="2000" dirty="0" smtClean="0">
                          <a:solidFill>
                            <a:srgbClr val="000000"/>
                          </a:solidFill>
                          <a:effectLst/>
                          <a:latin typeface="Arial"/>
                          <a:ea typeface="Times New Roman"/>
                          <a:cs typeface="Times New Roman"/>
                        </a:rPr>
                        <a:t>%</a:t>
                      </a:r>
                      <a:endParaRPr lang="en-US" sz="2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&gt;50</a:t>
                      </a:r>
                      <a:r>
                        <a:rPr lang="en-US" sz="2000" dirty="0" smtClean="0">
                          <a:effectLst/>
                          <a:latin typeface="Arial"/>
                          <a:ea typeface="Times New Roman"/>
                          <a:cs typeface="Times New Roman"/>
                        </a:rPr>
                        <a:t>%</a:t>
                      </a:r>
                      <a:endParaRPr lang="en-US" sz="2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u="sng" dirty="0">
                          <a:solidFill>
                            <a:srgbClr val="000000"/>
                          </a:solidFill>
                          <a:effectLst/>
                          <a:latin typeface="Arial"/>
                          <a:ea typeface="Times New Roman"/>
                          <a:cs typeface="Times New Roman"/>
                        </a:rPr>
                        <a:t>&lt;</a:t>
                      </a:r>
                      <a:r>
                        <a:rPr lang="en-US" sz="2000" dirty="0">
                          <a:solidFill>
                            <a:srgbClr val="000000"/>
                          </a:solidFill>
                          <a:effectLst/>
                          <a:latin typeface="Arial"/>
                          <a:ea typeface="Times New Roman"/>
                          <a:cs typeface="Times New Roman"/>
                        </a:rPr>
                        <a:t>50</a:t>
                      </a:r>
                      <a:r>
                        <a:rPr lang="en-US" sz="2000" dirty="0" smtClean="0">
                          <a:solidFill>
                            <a:srgbClr val="000000"/>
                          </a:solidFill>
                          <a:effectLst/>
                          <a:latin typeface="Arial"/>
                          <a:ea typeface="Times New Roman"/>
                          <a:cs typeface="Times New Roman"/>
                        </a:rPr>
                        <a:t>%</a:t>
                      </a:r>
                      <a:endParaRPr lang="en-US" sz="2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&gt;50</a:t>
                      </a:r>
                      <a:r>
                        <a:rPr lang="en-US" sz="2000" dirty="0" smtClean="0">
                          <a:effectLst/>
                          <a:latin typeface="Arial"/>
                          <a:ea typeface="Times New Roman"/>
                          <a:cs typeface="Times New Roman"/>
                        </a:rPr>
                        <a:t>%</a:t>
                      </a:r>
                      <a:endParaRPr lang="en-US" sz="2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nSpc>
                          <a:spcPct val="115000"/>
                        </a:lnSpc>
                        <a:spcBef>
                          <a:spcPts val="0"/>
                        </a:spcBef>
                        <a:spcAft>
                          <a:spcPts val="0"/>
                        </a:spcAft>
                      </a:pPr>
                      <a:r>
                        <a:rPr lang="en-US" sz="2000" u="sng" dirty="0" smtClean="0">
                          <a:effectLst/>
                          <a:latin typeface="Arial"/>
                          <a:ea typeface="Times New Roman"/>
                          <a:cs typeface="Times New Roman"/>
                        </a:rPr>
                        <a:t>Readmit</a:t>
                      </a:r>
                      <a:endParaRPr lang="en-US" sz="2000" u="sng"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effectLst/>
                          <a:latin typeface="Arial"/>
                          <a:ea typeface="Times New Roman"/>
                          <a:cs typeface="Times New Roman"/>
                        </a:rPr>
                        <a:t> </a:t>
                      </a:r>
                      <a:endParaRPr lang="en-US" sz="1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effectLst/>
                          <a:latin typeface="Arial"/>
                          <a:ea typeface="Times New Roman"/>
                          <a:cs typeface="Times New Roman"/>
                        </a:rPr>
                        <a:t> </a:t>
                      </a:r>
                      <a:endParaRPr lang="en-US" sz="18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marL="0" marR="0">
                        <a:lnSpc>
                          <a:spcPct val="115000"/>
                        </a:lnSpc>
                        <a:spcBef>
                          <a:spcPts val="0"/>
                        </a:spcBef>
                        <a:spcAft>
                          <a:spcPts val="0"/>
                        </a:spcAft>
                      </a:pPr>
                      <a:r>
                        <a:rPr lang="en-US" sz="2000" dirty="0">
                          <a:effectLst/>
                          <a:latin typeface="Arial"/>
                          <a:ea typeface="Times New Roman"/>
                          <a:cs typeface="Times New Roman"/>
                        </a:rPr>
                        <a:t>30 </a:t>
                      </a:r>
                      <a:r>
                        <a:rPr lang="en-US" sz="2000" dirty="0" smtClean="0">
                          <a:effectLst/>
                          <a:latin typeface="Arial"/>
                          <a:ea typeface="Times New Roman"/>
                          <a:cs typeface="Times New Roman"/>
                        </a:rPr>
                        <a:t>day </a:t>
                      </a:r>
                      <a:endParaRPr lang="en-US"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solidFill>
                            <a:srgbClr val="000000"/>
                          </a:solidFill>
                          <a:effectLst/>
                          <a:latin typeface="Arial"/>
                          <a:ea typeface="Times New Roman"/>
                          <a:cs typeface="Times New Roman"/>
                        </a:rPr>
                        <a:t>23.3</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34.7</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14.9***</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34.6</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13.0***</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a:noFill/>
                    </a:lnB>
                  </a:tcPr>
                </a:tc>
              </a:tr>
              <a:tr h="190500">
                <a:tc>
                  <a:txBody>
                    <a:bodyPr/>
                    <a:lstStyle/>
                    <a:p>
                      <a:pPr marL="0" marR="0">
                        <a:lnSpc>
                          <a:spcPct val="115000"/>
                        </a:lnSpc>
                        <a:spcBef>
                          <a:spcPts val="0"/>
                        </a:spcBef>
                        <a:spcAft>
                          <a:spcPts val="0"/>
                        </a:spcAft>
                      </a:pPr>
                      <a:r>
                        <a:rPr lang="en-US" sz="2000" dirty="0">
                          <a:effectLst/>
                          <a:latin typeface="Arial"/>
                          <a:ea typeface="Times New Roman"/>
                          <a:cs typeface="Times New Roman"/>
                        </a:rPr>
                        <a:t>180 </a:t>
                      </a:r>
                      <a:r>
                        <a:rPr lang="en-US" sz="2000" dirty="0" smtClean="0">
                          <a:effectLst/>
                          <a:latin typeface="Arial"/>
                          <a:ea typeface="Times New Roman"/>
                          <a:cs typeface="Times New Roman"/>
                        </a:rPr>
                        <a:t>day </a:t>
                      </a:r>
                      <a:endParaRPr lang="en-US"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solidFill>
                            <a:srgbClr val="000000"/>
                          </a:solidFill>
                          <a:effectLst/>
                          <a:latin typeface="Arial"/>
                          <a:ea typeface="Times New Roman"/>
                          <a:cs typeface="Times New Roman"/>
                        </a:rPr>
                        <a:t>52.2</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54.0</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49.6</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61.1</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41.3***</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a:noFill/>
                    </a:lnB>
                  </a:tcPr>
                </a:tc>
              </a:tr>
              <a:tr h="190500">
                <a:tc>
                  <a:txBody>
                    <a:bodyPr/>
                    <a:lstStyle/>
                    <a:p>
                      <a:r>
                        <a:rPr lang="en-US" sz="2000" u="sng" dirty="0" smtClean="0">
                          <a:effectLst/>
                          <a:latin typeface="Arial" panose="020B0604020202020204" pitchFamily="34" charset="0"/>
                          <a:cs typeface="Arial" panose="020B0604020202020204" pitchFamily="34" charset="0"/>
                        </a:rPr>
                        <a:t>Mortality</a:t>
                      </a:r>
                      <a:endParaRPr lang="en-US" sz="2000" u="sng" dirty="0">
                        <a:effectLst/>
                        <a:latin typeface="Arial" panose="020B0604020202020204" pitchFamily="34" charset="0"/>
                        <a:cs typeface="Arial" panose="020B0604020202020204" pitchFamily="34" charset="0"/>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solidFill>
                            <a:srgbClr val="000000"/>
                          </a:solidFill>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solidFill>
                            <a:srgbClr val="000000"/>
                          </a:solidFill>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a:noFill/>
                    </a:lnB>
                  </a:tcPr>
                </a:tc>
              </a:tr>
              <a:tr h="190500">
                <a:tc>
                  <a:txBody>
                    <a:bodyPr/>
                    <a:lstStyle/>
                    <a:p>
                      <a:pPr marL="0" marR="0">
                        <a:lnSpc>
                          <a:spcPct val="115000"/>
                        </a:lnSpc>
                        <a:spcBef>
                          <a:spcPts val="0"/>
                        </a:spcBef>
                        <a:spcAft>
                          <a:spcPts val="0"/>
                        </a:spcAft>
                      </a:pPr>
                      <a:r>
                        <a:rPr lang="en-US" sz="2000" dirty="0">
                          <a:effectLst/>
                          <a:latin typeface="Arial"/>
                          <a:ea typeface="Times New Roman"/>
                          <a:cs typeface="Times New Roman"/>
                        </a:rPr>
                        <a:t>30 </a:t>
                      </a:r>
                      <a:r>
                        <a:rPr lang="en-US" sz="2000" dirty="0" smtClean="0">
                          <a:effectLst/>
                          <a:latin typeface="Arial"/>
                          <a:ea typeface="Times New Roman"/>
                          <a:cs typeface="Times New Roman"/>
                        </a:rPr>
                        <a:t>day</a:t>
                      </a:r>
                      <a:endParaRPr lang="en-US"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solidFill>
                            <a:srgbClr val="000000"/>
                          </a:solidFill>
                          <a:effectLst/>
                          <a:latin typeface="Arial"/>
                          <a:ea typeface="Times New Roman"/>
                          <a:cs typeface="Times New Roman"/>
                        </a:rPr>
                        <a:t>3.4</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8.7</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0.6***</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a:effectLst/>
                          <a:latin typeface="Arial"/>
                          <a:ea typeface="Times New Roman"/>
                          <a:cs typeface="Times New Roman"/>
                        </a:rPr>
                        <a:t> </a:t>
                      </a:r>
                      <a:endParaRPr lang="en-US" sz="280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6.6</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0.7***</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a:noFill/>
                    </a:lnB>
                  </a:tcPr>
                </a:tc>
              </a:tr>
              <a:tr h="190500">
                <a:tc>
                  <a:txBody>
                    <a:bodyPr/>
                    <a:lstStyle/>
                    <a:p>
                      <a:pPr marL="0" marR="0">
                        <a:lnSpc>
                          <a:spcPct val="115000"/>
                        </a:lnSpc>
                        <a:spcBef>
                          <a:spcPts val="0"/>
                        </a:spcBef>
                        <a:spcAft>
                          <a:spcPts val="0"/>
                        </a:spcAft>
                      </a:pPr>
                      <a:r>
                        <a:rPr lang="en-US" sz="2000" dirty="0">
                          <a:effectLst/>
                          <a:latin typeface="Arial"/>
                          <a:ea typeface="Times New Roman"/>
                          <a:cs typeface="Times New Roman"/>
                        </a:rPr>
                        <a:t>180 </a:t>
                      </a:r>
                      <a:r>
                        <a:rPr lang="en-US" sz="2000" dirty="0" smtClean="0">
                          <a:effectLst/>
                          <a:latin typeface="Arial"/>
                          <a:ea typeface="Times New Roman"/>
                          <a:cs typeface="Times New Roman"/>
                        </a:rPr>
                        <a:t>day</a:t>
                      </a:r>
                      <a:endParaRPr lang="en-US"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solidFill>
                            <a:srgbClr val="000000"/>
                          </a:solidFill>
                          <a:effectLst/>
                          <a:latin typeface="Arial"/>
                          <a:ea typeface="Times New Roman"/>
                          <a:cs typeface="Times New Roman"/>
                        </a:rPr>
                        <a:t>14.0</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26.0</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8.3***</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a:effectLst/>
                          <a:latin typeface="Arial"/>
                          <a:ea typeface="Times New Roman"/>
                          <a:cs typeface="Times New Roman"/>
                        </a:rPr>
                        <a:t> </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21.4</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2000" dirty="0" smtClean="0">
                          <a:effectLst/>
                          <a:latin typeface="Arial"/>
                          <a:ea typeface="Times New Roman"/>
                          <a:cs typeface="Times New Roman"/>
                        </a:rPr>
                        <a:t>6.6***</a:t>
                      </a:r>
                      <a:endParaRPr lang="en-US" sz="28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a:noFill/>
                    </a:lnB>
                  </a:tcPr>
                </a:tc>
              </a:tr>
              <a:tr h="190500">
                <a:tc>
                  <a:txBody>
                    <a:bodyPr/>
                    <a:lstStyle/>
                    <a:p>
                      <a:pPr marL="0" marR="0">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a:ea typeface="Times New Roman"/>
                          <a:cs typeface="Times New Roman"/>
                        </a:rPr>
                        <a:t> </a:t>
                      </a:r>
                      <a:endParaRPr lang="en-US" sz="1800" dirty="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Arial"/>
                          <a:ea typeface="Times New Roman"/>
                          <a:cs typeface="Times New Roman"/>
                        </a:rPr>
                        <a:t> </a:t>
                      </a:r>
                      <a:endParaRPr lang="en-US" sz="1800" dirty="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a:ea typeface="Times New Roman"/>
                          <a:cs typeface="Times New Roman"/>
                        </a:rPr>
                        <a:t> </a:t>
                      </a:r>
                      <a:endParaRPr lang="en-US" sz="1800" dirty="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a:ea typeface="Times New Roman"/>
                          <a:cs typeface="Times New Roman"/>
                        </a:rPr>
                        <a:t> </a:t>
                      </a:r>
                      <a:endParaRPr lang="en-US" sz="180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a:ea typeface="Times New Roman"/>
                          <a:cs typeface="Times New Roman"/>
                        </a:rPr>
                        <a:t> </a:t>
                      </a:r>
                      <a:endParaRPr lang="en-US" sz="1800" dirty="0">
                        <a:effectLst/>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1816061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Autofit/>
          </a:bodyPr>
          <a:lstStyle/>
          <a:p>
            <a:r>
              <a:rPr lang="en-US" sz="2400" dirty="0" smtClean="0"/>
              <a:t>Study </a:t>
            </a:r>
            <a:r>
              <a:rPr lang="en-US" sz="2400" dirty="0"/>
              <a:t>sites are all </a:t>
            </a:r>
            <a:r>
              <a:rPr lang="en-US" sz="2400" dirty="0" smtClean="0"/>
              <a:t>California academic </a:t>
            </a:r>
            <a:r>
              <a:rPr lang="en-US" sz="2400" dirty="0"/>
              <a:t>medical </a:t>
            </a:r>
            <a:r>
              <a:rPr lang="en-US" sz="2400" dirty="0" smtClean="0"/>
              <a:t>centers</a:t>
            </a:r>
          </a:p>
          <a:p>
            <a:pPr lvl="1"/>
            <a:r>
              <a:rPr lang="en-US" sz="2000" dirty="0" smtClean="0"/>
              <a:t>3/6 </a:t>
            </a:r>
            <a:r>
              <a:rPr lang="en-US" sz="2000" dirty="0"/>
              <a:t>sites </a:t>
            </a:r>
            <a:r>
              <a:rPr lang="en-US" sz="2000" dirty="0" smtClean="0"/>
              <a:t>were </a:t>
            </a:r>
            <a:r>
              <a:rPr lang="en-US" sz="2000" dirty="0"/>
              <a:t>safety net hospitals, </a:t>
            </a:r>
            <a:r>
              <a:rPr lang="en-US" sz="2000" dirty="0" smtClean="0"/>
              <a:t>broad </a:t>
            </a:r>
            <a:r>
              <a:rPr lang="en-US" sz="2000" dirty="0"/>
              <a:t>patient eligibility criteria increases generalizability. </a:t>
            </a:r>
            <a:endParaRPr lang="en-US" sz="2000" dirty="0" smtClean="0"/>
          </a:p>
          <a:p>
            <a:r>
              <a:rPr lang="en-US" sz="2400" dirty="0" smtClean="0"/>
              <a:t>Use </a:t>
            </a:r>
            <a:r>
              <a:rPr lang="en-US" sz="2400" dirty="0"/>
              <a:t>of other types of personnel instead of registered nurses potentially could have affected study outcomes. </a:t>
            </a:r>
            <a:endParaRPr lang="en-US" sz="2400" dirty="0" smtClean="0"/>
          </a:p>
          <a:p>
            <a:r>
              <a:rPr lang="en-US" sz="2400" dirty="0" smtClean="0"/>
              <a:t>Intervention not </a:t>
            </a:r>
            <a:r>
              <a:rPr lang="en-US" sz="2400" dirty="0"/>
              <a:t>directly integrated with the physician practices caring for the </a:t>
            </a:r>
            <a:r>
              <a:rPr lang="en-US" sz="2400" dirty="0" smtClean="0"/>
              <a:t>patients</a:t>
            </a:r>
          </a:p>
          <a:p>
            <a:pPr lvl="1"/>
            <a:r>
              <a:rPr lang="en-US" sz="2000" dirty="0"/>
              <a:t>I</a:t>
            </a:r>
            <a:r>
              <a:rPr lang="en-US" sz="2000" dirty="0" smtClean="0"/>
              <a:t>ncreasingly </a:t>
            </a:r>
            <a:r>
              <a:rPr lang="en-US" sz="2000" dirty="0"/>
              <a:t>possible with advances in electronic health records.  </a:t>
            </a:r>
            <a:endParaRPr lang="en-US" sz="2000" dirty="0" smtClean="0"/>
          </a:p>
          <a:p>
            <a:r>
              <a:rPr lang="en-US" sz="2400" dirty="0"/>
              <a:t>Rapid technological change </a:t>
            </a:r>
            <a:r>
              <a:rPr lang="en-US" sz="2400" dirty="0" smtClean="0"/>
              <a:t>with remote </a:t>
            </a:r>
            <a:r>
              <a:rPr lang="en-US" sz="2400" dirty="0"/>
              <a:t>patient </a:t>
            </a:r>
            <a:r>
              <a:rPr lang="en-US" sz="2400" dirty="0" smtClean="0"/>
              <a:t>monitoring</a:t>
            </a:r>
          </a:p>
          <a:p>
            <a:pPr lvl="1"/>
            <a:r>
              <a:rPr lang="en-US" sz="2000" dirty="0" smtClean="0"/>
              <a:t>Newer </a:t>
            </a:r>
            <a:r>
              <a:rPr lang="en-US" sz="2000" dirty="0"/>
              <a:t>approaches, such as implantable </a:t>
            </a:r>
            <a:r>
              <a:rPr lang="en-US" sz="2000" dirty="0" smtClean="0"/>
              <a:t>devices or tablets and unobtrusive sensors </a:t>
            </a:r>
            <a:r>
              <a:rPr lang="en-US" sz="2000" dirty="0"/>
              <a:t>could increase adherence or provide better information to identify problems following discharge</a:t>
            </a:r>
            <a:r>
              <a:rPr lang="en-US" sz="2000" dirty="0" smtClean="0"/>
              <a:t>.</a:t>
            </a:r>
            <a:r>
              <a:rPr lang="en-US" sz="1600" dirty="0" smtClean="0"/>
              <a:t> </a:t>
            </a:r>
          </a:p>
          <a:p>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3936669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Autofit/>
          </a:bodyPr>
          <a:lstStyle/>
          <a:p>
            <a:r>
              <a:rPr lang="en-US" sz="2400" dirty="0" smtClean="0"/>
              <a:t>The </a:t>
            </a:r>
            <a:r>
              <a:rPr lang="en-US" sz="2400" dirty="0"/>
              <a:t>BEAT-HF study found that a combination of remote patient monitoring with care transition management did not reduce 180 day all cause readmission after </a:t>
            </a:r>
            <a:r>
              <a:rPr lang="en-US" sz="2400" dirty="0" smtClean="0"/>
              <a:t>HF hospitalization</a:t>
            </a:r>
          </a:p>
          <a:p>
            <a:pPr lvl="1"/>
            <a:r>
              <a:rPr lang="en-US" sz="2000" dirty="0" smtClean="0"/>
              <a:t>Hospitalizations </a:t>
            </a:r>
            <a:r>
              <a:rPr lang="en-US" sz="2000" dirty="0"/>
              <a:t>in the first 30 days and 180 day mortality were also not reduced with the </a:t>
            </a:r>
            <a:r>
              <a:rPr lang="en-US" sz="2000" dirty="0" smtClean="0"/>
              <a:t>intervention </a:t>
            </a:r>
          </a:p>
          <a:p>
            <a:endParaRPr lang="en-US" sz="2400" dirty="0" smtClean="0"/>
          </a:p>
          <a:p>
            <a:r>
              <a:rPr lang="en-US" sz="2400" dirty="0"/>
              <a:t>Mortality in the first 30 days was reduced significantly in </a:t>
            </a:r>
            <a:r>
              <a:rPr lang="en-US" sz="2400" dirty="0" err="1"/>
              <a:t>prespecified</a:t>
            </a:r>
            <a:r>
              <a:rPr lang="en-US" sz="2400" dirty="0"/>
              <a:t> multivariable adjusted analyses</a:t>
            </a:r>
          </a:p>
          <a:p>
            <a:pPr lvl="1"/>
            <a:r>
              <a:rPr lang="en-US" sz="2000" dirty="0"/>
              <a:t>Case review indicates due to in-hospital death differences after randomization, less likely to be due to the intervention</a:t>
            </a:r>
          </a:p>
          <a:p>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887139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Individuals </a:t>
            </a:r>
            <a:r>
              <a:rPr lang="en-US" sz="2400" dirty="0"/>
              <a:t>with higher adherence may experience fewer readmissions and deaths than those with lower levels of adherence</a:t>
            </a:r>
          </a:p>
          <a:p>
            <a:pPr lvl="1"/>
            <a:r>
              <a:rPr lang="en-US" sz="2000" dirty="0"/>
              <a:t>further studies specifically designed to evaluate effects of different levels of adherence are needed to confirm these </a:t>
            </a:r>
            <a:r>
              <a:rPr lang="en-US" sz="2000" dirty="0" smtClean="0"/>
              <a:t>findings as these were from post-hoc analyses</a:t>
            </a:r>
            <a:endParaRPr lang="en-US" sz="2000" dirty="0"/>
          </a:p>
          <a:p>
            <a:endParaRPr lang="en-US" sz="2600" dirty="0" smtClean="0"/>
          </a:p>
          <a:p>
            <a:r>
              <a:rPr lang="en-US" sz="2400" dirty="0" smtClean="0"/>
              <a:t>BEAT-HF </a:t>
            </a:r>
            <a:r>
              <a:rPr lang="en-US" sz="2400" dirty="0"/>
              <a:t>designed to determine the effectiveness of the </a:t>
            </a:r>
            <a:r>
              <a:rPr lang="en-US" sz="2400" dirty="0" smtClean="0"/>
              <a:t>combined care transition and remote patient monitoring intervention </a:t>
            </a:r>
            <a:r>
              <a:rPr lang="en-US" sz="2400" dirty="0"/>
              <a:t>using a broad population of </a:t>
            </a:r>
            <a:r>
              <a:rPr lang="en-US" sz="2400" dirty="0" smtClean="0"/>
              <a:t>high-risk and diverse patients </a:t>
            </a:r>
            <a:r>
              <a:rPr lang="en-US" sz="2400" dirty="0"/>
              <a:t>hospitalized with HF that would be consistent with actual </a:t>
            </a:r>
            <a:r>
              <a:rPr lang="en-US" sz="2400" dirty="0" smtClean="0"/>
              <a:t>practice</a:t>
            </a:r>
          </a:p>
          <a:p>
            <a:pPr lvl="1"/>
            <a:r>
              <a:rPr lang="en-US" sz="2000" dirty="0" smtClean="0"/>
              <a:t>Increases generalizability</a:t>
            </a:r>
            <a:endParaRPr lang="en-US" sz="2000" dirty="0"/>
          </a:p>
          <a:p>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195234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600200"/>
            <a:ext cx="8382000" cy="4525963"/>
          </a:xfrm>
        </p:spPr>
        <p:txBody>
          <a:bodyPr>
            <a:noAutofit/>
          </a:bodyPr>
          <a:lstStyle/>
          <a:p>
            <a:r>
              <a:rPr lang="en-US" sz="2400" dirty="0"/>
              <a:t>It remains unclear if </a:t>
            </a:r>
            <a:r>
              <a:rPr lang="en-US" sz="2400" dirty="0" err="1"/>
              <a:t>telemonitoring</a:t>
            </a:r>
            <a:r>
              <a:rPr lang="en-US" sz="2400" dirty="0"/>
              <a:t> approaches provide benefits for heart failure (HF) patients following </a:t>
            </a:r>
            <a:r>
              <a:rPr lang="en-US" sz="2400" dirty="0" smtClean="0"/>
              <a:t>hospitalization.</a:t>
            </a:r>
          </a:p>
          <a:p>
            <a:pPr lvl="1"/>
            <a:r>
              <a:rPr lang="en-US" sz="2000" dirty="0" smtClean="0"/>
              <a:t>Systematic reviews of smaller studies show readmission and mortality reductions</a:t>
            </a:r>
          </a:p>
          <a:p>
            <a:pPr lvl="1"/>
            <a:r>
              <a:rPr lang="en-US" sz="2000" dirty="0" smtClean="0"/>
              <a:t>Recent large RCTs (e.g., Tele-HF, TIM-HF) showed no benefit for readmission or mortality</a:t>
            </a:r>
          </a:p>
          <a:p>
            <a:endParaRPr lang="en-US" sz="2400" dirty="0" smtClean="0"/>
          </a:p>
          <a:p>
            <a:r>
              <a:rPr lang="en-US" sz="2400" dirty="0" smtClean="0"/>
              <a:t>Multiple potential explanations for recent RCTs lack of benefit </a:t>
            </a:r>
          </a:p>
          <a:p>
            <a:pPr lvl="1"/>
            <a:r>
              <a:rPr lang="en-US" sz="2000" dirty="0" smtClean="0"/>
              <a:t>Adherence concerns: newer remote monitoring approaches and engaging patients prior to discharge could improve adherence</a:t>
            </a:r>
          </a:p>
          <a:p>
            <a:pPr lvl="1"/>
            <a:r>
              <a:rPr lang="en-US" sz="2000" dirty="0" err="1" smtClean="0"/>
              <a:t>Telemonitoring</a:t>
            </a:r>
            <a:r>
              <a:rPr lang="en-US" sz="2000" dirty="0" smtClean="0"/>
              <a:t> approach: pairing </a:t>
            </a:r>
            <a:r>
              <a:rPr lang="en-US" sz="2000" dirty="0"/>
              <a:t>remote monitoring with a telephone-based nurse care manager using scheduled contacts similar to in-person care transition </a:t>
            </a:r>
            <a:r>
              <a:rPr lang="en-US" sz="2000" dirty="0" smtClean="0"/>
              <a:t>programs could improve outcomes</a:t>
            </a:r>
            <a:endParaRPr lang="en-US" sz="2000" dirty="0"/>
          </a:p>
          <a:p>
            <a:pPr lvl="1"/>
            <a:endParaRPr lang="en-US" sz="2000" dirty="0" smtClean="0"/>
          </a:p>
          <a:p>
            <a:pPr lvl="1"/>
            <a:endParaRPr lang="en-US" sz="20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3089644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Objective</a:t>
            </a:r>
            <a:endParaRPr lang="en-US" dirty="0"/>
          </a:p>
        </p:txBody>
      </p:sp>
      <p:sp>
        <p:nvSpPr>
          <p:cNvPr id="3" name="Content Placeholder 2"/>
          <p:cNvSpPr>
            <a:spLocks noGrp="1"/>
          </p:cNvSpPr>
          <p:nvPr>
            <p:ph idx="1"/>
          </p:nvPr>
        </p:nvSpPr>
        <p:spPr/>
        <p:txBody>
          <a:bodyPr>
            <a:noAutofit/>
          </a:bodyPr>
          <a:lstStyle/>
          <a:p>
            <a:r>
              <a:rPr lang="en-US" sz="2400" dirty="0" smtClean="0"/>
              <a:t>Evaluate </a:t>
            </a:r>
            <a:r>
              <a:rPr lang="en-US" sz="2400" dirty="0"/>
              <a:t>the effectiveness of a care transition intervention using remote patient monitoring </a:t>
            </a:r>
            <a:r>
              <a:rPr lang="en-US" sz="2400" dirty="0" smtClean="0"/>
              <a:t>among </a:t>
            </a:r>
            <a:r>
              <a:rPr lang="en-US" sz="2400" dirty="0"/>
              <a:t>a broad population of older adults hospitalized with HF</a:t>
            </a:r>
            <a:endParaRPr lang="en-US" sz="2400" dirty="0" smtClean="0"/>
          </a:p>
          <a:p>
            <a:endParaRPr lang="en-US" sz="2400" dirty="0" smtClean="0"/>
          </a:p>
          <a:p>
            <a:r>
              <a:rPr lang="en-US" sz="2400" dirty="0" smtClean="0"/>
              <a:t>Primary outcome: 180-day all-cause readmission</a:t>
            </a:r>
          </a:p>
          <a:p>
            <a:endParaRPr lang="en-US" sz="2400" dirty="0" smtClean="0"/>
          </a:p>
          <a:p>
            <a:r>
              <a:rPr lang="en-US" sz="2400" dirty="0" smtClean="0"/>
              <a:t>Secondary outcomes: 30-day </a:t>
            </a:r>
            <a:r>
              <a:rPr lang="en-US" sz="2400" dirty="0"/>
              <a:t>all-cause readmission, 30-day mortality, and 180-day mortality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6358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Study Methods: Intervention</a:t>
            </a:r>
            <a:endParaRPr lang="en-US" dirty="0"/>
          </a:p>
        </p:txBody>
      </p:sp>
      <p:sp>
        <p:nvSpPr>
          <p:cNvPr id="3" name="Content Placeholder 2"/>
          <p:cNvSpPr>
            <a:spLocks noGrp="1"/>
          </p:cNvSpPr>
          <p:nvPr>
            <p:ph idx="1"/>
          </p:nvPr>
        </p:nvSpPr>
        <p:spPr>
          <a:xfrm>
            <a:off x="457200" y="1600200"/>
            <a:ext cx="8458200" cy="4525963"/>
          </a:xfrm>
        </p:spPr>
        <p:txBody>
          <a:bodyPr>
            <a:noAutofit/>
          </a:bodyPr>
          <a:lstStyle/>
          <a:p>
            <a:r>
              <a:rPr lang="en-US" sz="2400" dirty="0" smtClean="0"/>
              <a:t>Pre-discharge </a:t>
            </a:r>
            <a:r>
              <a:rPr lang="en-US" sz="2400" dirty="0"/>
              <a:t>HF </a:t>
            </a:r>
            <a:r>
              <a:rPr lang="en-US" sz="2400" dirty="0" smtClean="0"/>
              <a:t>education</a:t>
            </a:r>
          </a:p>
          <a:p>
            <a:pPr lvl="1"/>
            <a:r>
              <a:rPr lang="en-US" sz="2000" dirty="0" smtClean="0"/>
              <a:t>Low health literacy self-management using “teach-back” techniques</a:t>
            </a:r>
          </a:p>
          <a:p>
            <a:pPr lvl="1"/>
            <a:r>
              <a:rPr lang="en-US" sz="2000" dirty="0" smtClean="0"/>
              <a:t>Use of </a:t>
            </a:r>
            <a:r>
              <a:rPr lang="en-US" sz="2000" dirty="0" err="1" smtClean="0"/>
              <a:t>telemonitoring</a:t>
            </a:r>
            <a:r>
              <a:rPr lang="en-US" sz="2000" dirty="0" smtClean="0"/>
              <a:t> equipment</a:t>
            </a:r>
          </a:p>
          <a:p>
            <a:r>
              <a:rPr lang="en-US" sz="2400" dirty="0" smtClean="0"/>
              <a:t>Regularly </a:t>
            </a:r>
            <a:r>
              <a:rPr lang="en-US" sz="2400" dirty="0"/>
              <a:t>scheduled telephone </a:t>
            </a:r>
            <a:r>
              <a:rPr lang="en-US" sz="2400" dirty="0" smtClean="0"/>
              <a:t>coaching</a:t>
            </a:r>
          </a:p>
          <a:p>
            <a:pPr lvl="1"/>
            <a:r>
              <a:rPr lang="en-US" sz="2000" dirty="0" smtClean="0"/>
              <a:t>9 telephone health coaching calls by RN starting 2-3 days after discharge</a:t>
            </a:r>
          </a:p>
          <a:p>
            <a:pPr lvl="1"/>
            <a:r>
              <a:rPr lang="en-US" sz="2000" dirty="0" smtClean="0"/>
              <a:t>Weekly calls for first month, monthly calls through 6 months</a:t>
            </a:r>
          </a:p>
          <a:p>
            <a:r>
              <a:rPr lang="en-US" sz="2400" dirty="0" err="1" smtClean="0"/>
              <a:t>Telemonitoring</a:t>
            </a:r>
            <a:r>
              <a:rPr lang="en-US" sz="2400" dirty="0" smtClean="0"/>
              <a:t>: </a:t>
            </a:r>
            <a:r>
              <a:rPr lang="en-US" sz="2400" dirty="0"/>
              <a:t>weight, blood pressure, heart rate, </a:t>
            </a:r>
            <a:r>
              <a:rPr lang="en-US" sz="2400" dirty="0" smtClean="0"/>
              <a:t>symptoms</a:t>
            </a:r>
          </a:p>
          <a:p>
            <a:pPr lvl="1"/>
            <a:r>
              <a:rPr lang="en-US" sz="2000" dirty="0" smtClean="0"/>
              <a:t>Daily use of Bluetooth-enabled weight scale </a:t>
            </a:r>
            <a:r>
              <a:rPr lang="en-US" sz="2000" dirty="0"/>
              <a:t>and a blood pressure/heart rate monitor integrated with </a:t>
            </a:r>
            <a:r>
              <a:rPr lang="en-US" sz="2000" dirty="0" smtClean="0"/>
              <a:t>text device</a:t>
            </a:r>
          </a:p>
          <a:p>
            <a:pPr lvl="1"/>
            <a:r>
              <a:rPr lang="en-US" sz="2000" dirty="0" smtClean="0"/>
              <a:t>Data transferred via cellular bandwidth, daily review by RN</a:t>
            </a:r>
          </a:p>
          <a:p>
            <a:pPr lvl="1"/>
            <a:r>
              <a:rPr lang="en-US" sz="2000" dirty="0" smtClean="0"/>
              <a:t>Patients called if exceeded predetermined threshold parameters</a:t>
            </a:r>
          </a:p>
          <a:p>
            <a:pPr lvl="1"/>
            <a:r>
              <a:rPr lang="en-US" sz="2000" dirty="0" smtClean="0"/>
              <a:t>Patient’s HF providers notified for significant symptoms, if necessary sent to 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88750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Study Methods: Evaluation</a:t>
            </a:r>
            <a:endParaRPr lang="en-US" dirty="0"/>
          </a:p>
        </p:txBody>
      </p:sp>
      <p:sp>
        <p:nvSpPr>
          <p:cNvPr id="3" name="Content Placeholder 2"/>
          <p:cNvSpPr>
            <a:spLocks noGrp="1"/>
          </p:cNvSpPr>
          <p:nvPr>
            <p:ph idx="1"/>
          </p:nvPr>
        </p:nvSpPr>
        <p:spPr>
          <a:xfrm>
            <a:off x="457200" y="1600200"/>
            <a:ext cx="8534400" cy="4525963"/>
          </a:xfrm>
        </p:spPr>
        <p:txBody>
          <a:bodyPr>
            <a:noAutofit/>
          </a:bodyPr>
          <a:lstStyle/>
          <a:p>
            <a:r>
              <a:rPr lang="en-US" sz="2400" dirty="0" smtClean="0"/>
              <a:t>Prospective RCT: intervention vs. usual care</a:t>
            </a:r>
          </a:p>
          <a:p>
            <a:pPr lvl="1"/>
            <a:r>
              <a:rPr lang="en-US" sz="2000" dirty="0" smtClean="0"/>
              <a:t>Conducted </a:t>
            </a:r>
            <a:r>
              <a:rPr lang="en-US" sz="2000" dirty="0"/>
              <a:t>at six academic health systems in California </a:t>
            </a:r>
            <a:endParaRPr lang="en-US" sz="2000" dirty="0" smtClean="0"/>
          </a:p>
          <a:p>
            <a:endParaRPr lang="en-US" sz="2400" dirty="0" smtClean="0"/>
          </a:p>
          <a:p>
            <a:r>
              <a:rPr lang="en-US" sz="2400" dirty="0" smtClean="0"/>
              <a:t>Study population: </a:t>
            </a:r>
            <a:r>
              <a:rPr lang="en-US" sz="2400" dirty="0"/>
              <a:t>Individuals </a:t>
            </a:r>
            <a:r>
              <a:rPr lang="en-US" sz="2400" dirty="0" smtClean="0"/>
              <a:t>age 50 or older hospitalized and receiving </a:t>
            </a:r>
            <a:r>
              <a:rPr lang="en-US" sz="2400" dirty="0"/>
              <a:t>active treatment for decompensated HF </a:t>
            </a:r>
            <a:endParaRPr lang="en-US" sz="2400" dirty="0" smtClean="0"/>
          </a:p>
          <a:p>
            <a:pPr lvl="1"/>
            <a:r>
              <a:rPr lang="en-US" sz="2000" dirty="0" smtClean="0"/>
              <a:t>Defined </a:t>
            </a:r>
            <a:r>
              <a:rPr lang="en-US" sz="2000" dirty="0"/>
              <a:t>as HF with initiation of or an increase in diuretic </a:t>
            </a:r>
            <a:r>
              <a:rPr lang="en-US" sz="2000" dirty="0" smtClean="0"/>
              <a:t>treatment</a:t>
            </a:r>
          </a:p>
          <a:p>
            <a:pPr lvl="1"/>
            <a:r>
              <a:rPr lang="en-US" sz="2000" dirty="0" smtClean="0"/>
              <a:t>Exclusions: could not fully participate in intervention, expected intensive post-discharge care, HF expected </a:t>
            </a:r>
            <a:r>
              <a:rPr lang="en-US" sz="2000" dirty="0"/>
              <a:t>to improve </a:t>
            </a:r>
            <a:r>
              <a:rPr lang="en-US" sz="2000" dirty="0" smtClean="0"/>
              <a:t>after procedure</a:t>
            </a:r>
          </a:p>
          <a:p>
            <a:pPr lvl="1"/>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92441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Study Methods: Analyses</a:t>
            </a:r>
            <a:endParaRPr lang="en-US" dirty="0"/>
          </a:p>
        </p:txBody>
      </p:sp>
      <p:sp>
        <p:nvSpPr>
          <p:cNvPr id="3" name="Content Placeholder 2"/>
          <p:cNvSpPr>
            <a:spLocks noGrp="1"/>
          </p:cNvSpPr>
          <p:nvPr>
            <p:ph idx="1"/>
          </p:nvPr>
        </p:nvSpPr>
        <p:spPr>
          <a:xfrm>
            <a:off x="457200" y="1600200"/>
            <a:ext cx="8534400" cy="4525963"/>
          </a:xfrm>
        </p:spPr>
        <p:txBody>
          <a:bodyPr>
            <a:noAutofit/>
          </a:bodyPr>
          <a:lstStyle/>
          <a:p>
            <a:r>
              <a:rPr lang="en-US" sz="2400" dirty="0" smtClean="0"/>
              <a:t>Intention to treat framework</a:t>
            </a:r>
          </a:p>
          <a:p>
            <a:pPr lvl="1"/>
            <a:r>
              <a:rPr lang="en-US" sz="2000" dirty="0" smtClean="0"/>
              <a:t>80</a:t>
            </a:r>
            <a:r>
              <a:rPr lang="en-US" sz="2000" dirty="0"/>
              <a:t>% power to detect a </a:t>
            </a:r>
            <a:r>
              <a:rPr lang="en-US" sz="2000" dirty="0" smtClean="0"/>
              <a:t>28% relative </a:t>
            </a:r>
            <a:r>
              <a:rPr lang="en-US" sz="2000" dirty="0"/>
              <a:t>reduction </a:t>
            </a:r>
            <a:r>
              <a:rPr lang="en-US" sz="2000" dirty="0" smtClean="0"/>
              <a:t>in primary outcome</a:t>
            </a:r>
          </a:p>
          <a:p>
            <a:pPr lvl="1"/>
            <a:endParaRPr lang="en-US" sz="2000" dirty="0" smtClean="0"/>
          </a:p>
          <a:p>
            <a:r>
              <a:rPr lang="en-US" sz="2400" dirty="0" smtClean="0"/>
              <a:t>Unadjusted </a:t>
            </a:r>
            <a:r>
              <a:rPr lang="en-US" sz="2400" dirty="0"/>
              <a:t>and adjusted survival analyses and </a:t>
            </a:r>
            <a:r>
              <a:rPr lang="en-US" sz="2400" dirty="0" smtClean="0"/>
              <a:t>multivariable logistic regressions</a:t>
            </a:r>
          </a:p>
          <a:p>
            <a:pPr lvl="1"/>
            <a:r>
              <a:rPr lang="en-US" sz="2000" dirty="0" smtClean="0"/>
              <a:t>Adjusted </a:t>
            </a:r>
            <a:r>
              <a:rPr lang="en-US" sz="2000" dirty="0"/>
              <a:t>models controlled for age, gender, race/ethnicity, </a:t>
            </a:r>
            <a:r>
              <a:rPr lang="en-US" sz="2000" dirty="0" smtClean="0"/>
              <a:t>insurance</a:t>
            </a:r>
            <a:r>
              <a:rPr lang="en-US" sz="2000" dirty="0"/>
              <a:t>, income, </a:t>
            </a:r>
            <a:r>
              <a:rPr lang="en-US" sz="2000" dirty="0" smtClean="0"/>
              <a:t>social </a:t>
            </a:r>
            <a:r>
              <a:rPr lang="en-US" sz="2000" dirty="0"/>
              <a:t>isolation, comorbidities, year and quarter of enrollment, with enrollment site as random </a:t>
            </a:r>
            <a:r>
              <a:rPr lang="en-US" sz="2000" dirty="0" smtClean="0"/>
              <a:t>effects</a:t>
            </a:r>
            <a:endParaRPr lang="en-US" sz="2000" dirty="0"/>
          </a:p>
          <a:p>
            <a:pPr lvl="1"/>
            <a:endParaRPr lang="en-US" sz="2000" dirty="0"/>
          </a:p>
          <a:p>
            <a:r>
              <a:rPr lang="en-US" sz="2400" dirty="0" smtClean="0"/>
              <a:t>Post-hoc analyses on adherence to intervention</a:t>
            </a:r>
          </a:p>
          <a:p>
            <a:pPr lvl="1"/>
            <a:r>
              <a:rPr lang="en-US" sz="2000" dirty="0" smtClean="0"/>
              <a:t>Adherence evaluated based on total days alive</a:t>
            </a:r>
          </a:p>
          <a:p>
            <a:pPr lvl="1"/>
            <a:r>
              <a:rPr lang="en-US" sz="2000" dirty="0" smtClean="0"/>
              <a:t>Additionally adjusted for education and baseline scores for self </a:t>
            </a:r>
            <a:r>
              <a:rPr lang="en-US" sz="2000" dirty="0"/>
              <a:t>confidence and self maintenance </a:t>
            </a:r>
            <a:r>
              <a:rPr lang="en-US" sz="2000" dirty="0" smtClean="0"/>
              <a:t>in managing HF </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348952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11487" b="9538"/>
          <a:stretch/>
        </p:blipFill>
        <p:spPr>
          <a:xfrm>
            <a:off x="1219200" y="76200"/>
            <a:ext cx="6553200" cy="6697509"/>
          </a:xfrm>
          <a:prstGeom prst="rect">
            <a:avLst/>
          </a:prstGeom>
        </p:spPr>
      </p:pic>
    </p:spTree>
    <p:extLst>
      <p:ext uri="{BB962C8B-B14F-4D97-AF65-F5344CB8AC3E}">
        <p14:creationId xmlns:p14="http://schemas.microsoft.com/office/powerpoint/2010/main" val="326953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821649893"/>
              </p:ext>
            </p:extLst>
          </p:nvPr>
        </p:nvGraphicFramePr>
        <p:xfrm>
          <a:off x="76199" y="1187765"/>
          <a:ext cx="8991602" cy="4996955"/>
        </p:xfrm>
        <a:graphic>
          <a:graphicData uri="http://schemas.openxmlformats.org/drawingml/2006/table">
            <a:tbl>
              <a:tblPr firstRow="1" firstCol="1" bandRow="1"/>
              <a:tblGrid>
                <a:gridCol w="3375112"/>
                <a:gridCol w="895059"/>
                <a:gridCol w="1901999"/>
                <a:gridCol w="895059"/>
                <a:gridCol w="1924373"/>
              </a:tblGrid>
              <a:tr h="440195">
                <a:tc>
                  <a:txBody>
                    <a:bodyPr/>
                    <a:lstStyle/>
                    <a:p>
                      <a:endParaRPr lang="en-US" sz="2000" dirty="0">
                        <a:effectLst/>
                        <a:latin typeface="Calibri"/>
                      </a:endParaRPr>
                    </a:p>
                  </a:txBody>
                  <a:tcPr marL="34498" marR="34498"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lnSpc>
                          <a:spcPct val="115000"/>
                        </a:lnSpc>
                        <a:spcBef>
                          <a:spcPts val="0"/>
                        </a:spcBef>
                        <a:spcAft>
                          <a:spcPts val="0"/>
                        </a:spcAft>
                      </a:pPr>
                      <a:r>
                        <a:rPr lang="en-US" sz="2000" dirty="0" smtClean="0">
                          <a:solidFill>
                            <a:srgbClr val="000000"/>
                          </a:solidFill>
                          <a:effectLst/>
                          <a:latin typeface="Arial"/>
                          <a:ea typeface="Times New Roman"/>
                          <a:cs typeface="Times New Roman"/>
                        </a:rPr>
                        <a:t>Intervention (N = 715)</a:t>
                      </a:r>
                      <a:endParaRPr lang="en-US" sz="2000" dirty="0">
                        <a:effectLst/>
                        <a:latin typeface="Calibri"/>
                        <a:ea typeface="Calibri"/>
                        <a:cs typeface="Times New Roman"/>
                      </a:endParaRPr>
                    </a:p>
                  </a:txBody>
                  <a:tcPr marL="34498" marR="34498"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2000" dirty="0">
                          <a:solidFill>
                            <a:srgbClr val="000000"/>
                          </a:solidFill>
                          <a:effectLst/>
                          <a:latin typeface="Arial"/>
                          <a:ea typeface="Times New Roman"/>
                          <a:cs typeface="Times New Roman"/>
                        </a:rPr>
                        <a:t>Usual </a:t>
                      </a:r>
                      <a:r>
                        <a:rPr lang="en-US" sz="2000" dirty="0" smtClean="0">
                          <a:solidFill>
                            <a:srgbClr val="000000"/>
                          </a:solidFill>
                          <a:effectLst/>
                          <a:latin typeface="Arial"/>
                          <a:ea typeface="Times New Roman"/>
                          <a:cs typeface="Times New Roman"/>
                        </a:rPr>
                        <a:t>Care (N = 722)</a:t>
                      </a:r>
                      <a:endParaRPr lang="en-US" sz="2000" dirty="0">
                        <a:effectLst/>
                        <a:latin typeface="Calibri"/>
                        <a:ea typeface="Calibri"/>
                        <a:cs typeface="Times New Roman"/>
                      </a:endParaRPr>
                    </a:p>
                  </a:txBody>
                  <a:tcPr marL="34498" marR="34498"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326070">
                <a:tc>
                  <a:txBody>
                    <a:bodyPr/>
                    <a:lstStyle/>
                    <a:p>
                      <a:endParaRPr lang="en-US" sz="2000" dirty="0">
                        <a:effectLst/>
                        <a:latin typeface="Calibri"/>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Mean</a:t>
                      </a:r>
                      <a:endParaRPr lang="en-US" sz="200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solidFill>
                            <a:srgbClr val="000000"/>
                          </a:solidFill>
                          <a:effectLst/>
                          <a:latin typeface="Arial"/>
                          <a:ea typeface="Times New Roman"/>
                          <a:cs typeface="Times New Roman"/>
                        </a:rPr>
                        <a:t>95% CI</a:t>
                      </a:r>
                      <a:endParaRPr lang="en-US" sz="200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Mean</a:t>
                      </a:r>
                      <a:endParaRPr lang="en-US" sz="200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solidFill>
                            <a:srgbClr val="000000"/>
                          </a:solidFill>
                          <a:effectLst/>
                          <a:latin typeface="Arial"/>
                          <a:ea typeface="Times New Roman"/>
                          <a:cs typeface="Times New Roman"/>
                        </a:rPr>
                        <a:t>95% CI</a:t>
                      </a:r>
                      <a:endParaRPr lang="en-US" sz="200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r>
              <a:tr h="326070">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Median Age (IQR)</a:t>
                      </a:r>
                      <a:endParaRPr lang="en-US" sz="2000">
                        <a:effectLst/>
                        <a:latin typeface="Calibri"/>
                        <a:ea typeface="Calibri"/>
                        <a:cs typeface="Times New Roman"/>
                      </a:endParaRPr>
                    </a:p>
                  </a:txBody>
                  <a:tcPr marL="34498" marR="3449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a:solidFill>
                            <a:srgbClr val="000000"/>
                          </a:solidFill>
                          <a:effectLst/>
                          <a:latin typeface="Arial"/>
                          <a:ea typeface="Times New Roman"/>
                          <a:cs typeface="Times New Roman"/>
                        </a:rPr>
                        <a:t>73</a:t>
                      </a:r>
                      <a:endParaRPr lang="en-US" sz="2000">
                        <a:effectLst/>
                        <a:latin typeface="Calibri"/>
                        <a:ea typeface="Calibri"/>
                        <a:cs typeface="Times New Roman"/>
                      </a:endParaRPr>
                    </a:p>
                  </a:txBody>
                  <a:tcPr marL="34498" marR="3449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a:solidFill>
                            <a:srgbClr val="000000"/>
                          </a:solidFill>
                          <a:effectLst/>
                          <a:latin typeface="Arial"/>
                          <a:ea typeface="Times New Roman"/>
                          <a:cs typeface="Times New Roman"/>
                        </a:rPr>
                        <a:t>(62 - 84)</a:t>
                      </a:r>
                      <a:endParaRPr lang="en-US" sz="2000">
                        <a:effectLst/>
                        <a:latin typeface="Calibri"/>
                        <a:ea typeface="Calibri"/>
                        <a:cs typeface="Times New Roman"/>
                      </a:endParaRPr>
                    </a:p>
                  </a:txBody>
                  <a:tcPr marL="34498" marR="3449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a:solidFill>
                            <a:srgbClr val="000000"/>
                          </a:solidFill>
                          <a:effectLst/>
                          <a:latin typeface="Arial"/>
                          <a:ea typeface="Times New Roman"/>
                          <a:cs typeface="Times New Roman"/>
                        </a:rPr>
                        <a:t>74</a:t>
                      </a:r>
                      <a:endParaRPr lang="en-US" sz="2000">
                        <a:effectLst/>
                        <a:latin typeface="Calibri"/>
                        <a:ea typeface="Calibri"/>
                        <a:cs typeface="Times New Roman"/>
                      </a:endParaRPr>
                    </a:p>
                  </a:txBody>
                  <a:tcPr marL="34498" marR="34498"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000">
                          <a:solidFill>
                            <a:srgbClr val="000000"/>
                          </a:solidFill>
                          <a:effectLst/>
                          <a:latin typeface="Arial"/>
                          <a:ea typeface="Times New Roman"/>
                          <a:cs typeface="Times New Roman"/>
                        </a:rPr>
                        <a:t>(63 - 82)</a:t>
                      </a:r>
                      <a:endParaRPr lang="en-US" sz="2000">
                        <a:effectLst/>
                        <a:latin typeface="Calibri"/>
                        <a:ea typeface="Calibri"/>
                        <a:cs typeface="Times New Roman"/>
                      </a:endParaRPr>
                    </a:p>
                  </a:txBody>
                  <a:tcPr marL="34498" marR="34498" marT="0" marB="0" anchor="b">
                    <a:lnL>
                      <a:noFill/>
                    </a:lnL>
                    <a:lnR>
                      <a:noFill/>
                    </a:lnR>
                    <a:lnT w="12700" cap="flat" cmpd="sng" algn="ctr">
                      <a:solidFill>
                        <a:srgbClr val="000000"/>
                      </a:solidFill>
                      <a:prstDash val="solid"/>
                      <a:round/>
                      <a:headEnd type="none" w="med" len="med"/>
                      <a:tailEnd type="none" w="med" len="med"/>
                    </a:lnT>
                    <a:lnB>
                      <a:noFill/>
                    </a:lnB>
                  </a:tcPr>
                </a:tc>
              </a:tr>
              <a:tr h="326070">
                <a:tc>
                  <a:txBody>
                    <a:bodyPr/>
                    <a:lstStyle/>
                    <a:p>
                      <a:pPr marL="0" marR="0">
                        <a:lnSpc>
                          <a:spcPct val="115000"/>
                        </a:lnSpc>
                        <a:spcBef>
                          <a:spcPts val="0"/>
                        </a:spcBef>
                        <a:spcAft>
                          <a:spcPts val="0"/>
                        </a:spcAft>
                      </a:pPr>
                      <a:r>
                        <a:rPr lang="en-US" sz="2000" u="sng" dirty="0" smtClean="0">
                          <a:solidFill>
                            <a:srgbClr val="000000"/>
                          </a:solidFill>
                          <a:effectLst/>
                          <a:latin typeface="Arial"/>
                          <a:ea typeface="Times New Roman"/>
                          <a:cs typeface="Times New Roman"/>
                        </a:rPr>
                        <a:t>Demographics</a:t>
                      </a:r>
                      <a:endParaRPr lang="en-US" sz="2000" u="sng" dirty="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 </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 </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 </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 </a:t>
                      </a:r>
                      <a:endParaRPr lang="en-US" sz="200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Female</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45.40</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(41.57 - 49.23)</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45.70</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(41.90 - 49.50)</a:t>
                      </a:r>
                      <a:endParaRPr lang="en-US" sz="200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dirty="0">
                          <a:solidFill>
                            <a:srgbClr val="000000"/>
                          </a:solidFill>
                          <a:effectLst/>
                          <a:latin typeface="Arial"/>
                          <a:ea typeface="Times New Roman"/>
                          <a:cs typeface="Times New Roman"/>
                        </a:rPr>
                        <a:t>African American</a:t>
                      </a:r>
                      <a:endParaRPr lang="en-US" sz="2000" dirty="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22.09</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(18.89 - 25.28)</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22.32</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(19.14 - 25.50)</a:t>
                      </a:r>
                      <a:endParaRPr lang="en-US" sz="200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Hispanic/Latino</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11.35</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(8.91 - 13.79)</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10.41</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(8.08 - 12.74)</a:t>
                      </a:r>
                      <a:endParaRPr lang="en-US" sz="200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Caucasian/White</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54.60</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(50.77 - 58.43)</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54.90</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dirty="0">
                          <a:solidFill>
                            <a:srgbClr val="000000"/>
                          </a:solidFill>
                          <a:effectLst/>
                          <a:latin typeface="Arial"/>
                          <a:ea typeface="Times New Roman"/>
                          <a:cs typeface="Times New Roman"/>
                        </a:rPr>
                        <a:t>(51.10 - 58.70)</a:t>
                      </a:r>
                      <a:endParaRPr lang="en-US" sz="2000" dirty="0">
                        <a:effectLst/>
                        <a:latin typeface="Calibri"/>
                        <a:ea typeface="Calibri"/>
                        <a:cs typeface="Times New Roman"/>
                      </a:endParaRPr>
                    </a:p>
                  </a:txBody>
                  <a:tcPr marL="34498" marR="34498" marT="0" marB="0" anchor="b">
                    <a:lnL>
                      <a:noFill/>
                    </a:lnL>
                    <a:lnR>
                      <a:noFill/>
                    </a:lnR>
                    <a:lnT>
                      <a:noFill/>
                    </a:lnT>
                    <a:lnB>
                      <a:noFill/>
                    </a:lnB>
                  </a:tcPr>
                </a:tc>
              </a:tr>
              <a:tr h="338000">
                <a:tc>
                  <a:txBody>
                    <a:bodyPr/>
                    <a:lstStyle/>
                    <a:p>
                      <a:pPr marL="0" marR="0">
                        <a:lnSpc>
                          <a:spcPct val="115000"/>
                        </a:lnSpc>
                        <a:spcBef>
                          <a:spcPts val="0"/>
                        </a:spcBef>
                        <a:spcAft>
                          <a:spcPts val="0"/>
                        </a:spcAft>
                      </a:pPr>
                      <a:r>
                        <a:rPr lang="en-US" sz="2000" dirty="0">
                          <a:solidFill>
                            <a:srgbClr val="000000"/>
                          </a:solidFill>
                          <a:effectLst/>
                          <a:latin typeface="Arial"/>
                          <a:ea typeface="Times New Roman"/>
                          <a:cs typeface="Times New Roman"/>
                        </a:rPr>
                        <a:t>Asian/Pacific </a:t>
                      </a:r>
                      <a:r>
                        <a:rPr lang="en-US" sz="2000" dirty="0" smtClean="0">
                          <a:solidFill>
                            <a:srgbClr val="000000"/>
                          </a:solidFill>
                          <a:effectLst/>
                          <a:latin typeface="Arial"/>
                          <a:ea typeface="Times New Roman"/>
                          <a:cs typeface="Times New Roman"/>
                        </a:rPr>
                        <a:t>Islander/Other</a:t>
                      </a:r>
                      <a:endParaRPr lang="en-US" sz="2000" dirty="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11.96</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(9.47 - 14.46)</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Times New Roman"/>
                          <a:cs typeface="Times New Roman"/>
                        </a:rPr>
                        <a:t>12.37</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dirty="0">
                          <a:solidFill>
                            <a:srgbClr val="000000"/>
                          </a:solidFill>
                          <a:effectLst/>
                          <a:latin typeface="Arial"/>
                          <a:ea typeface="Times New Roman"/>
                          <a:cs typeface="Times New Roman"/>
                        </a:rPr>
                        <a:t>(9.86 - 14.88)</a:t>
                      </a:r>
                      <a:endParaRPr lang="en-US" sz="2000" dirty="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u="sng" dirty="0">
                          <a:solidFill>
                            <a:srgbClr val="000000"/>
                          </a:solidFill>
                          <a:effectLst/>
                          <a:latin typeface="Arial"/>
                          <a:ea typeface="Times New Roman"/>
                          <a:cs typeface="Times New Roman"/>
                        </a:rPr>
                        <a:t>HF Severity</a:t>
                      </a:r>
                      <a:endParaRPr lang="en-US" sz="2000" u="sng" dirty="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 </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 </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 </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dirty="0">
                          <a:solidFill>
                            <a:srgbClr val="000000"/>
                          </a:solidFill>
                          <a:effectLst/>
                          <a:latin typeface="Arial"/>
                          <a:ea typeface="Calibri"/>
                          <a:cs typeface="Times New Roman"/>
                        </a:rPr>
                        <a:t> </a:t>
                      </a:r>
                      <a:endParaRPr lang="en-US" sz="2000" dirty="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NYHA Class I</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0.17</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(-0.16 - 0.50)</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0.69</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dirty="0">
                          <a:solidFill>
                            <a:srgbClr val="000000"/>
                          </a:solidFill>
                          <a:effectLst/>
                          <a:latin typeface="Arial"/>
                          <a:ea typeface="Calibri"/>
                          <a:cs typeface="Times New Roman"/>
                        </a:rPr>
                        <a:t>(0.01 - 1.36)</a:t>
                      </a:r>
                      <a:endParaRPr lang="en-US" sz="2000" dirty="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NYHA Class II</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23.44</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dirty="0">
                          <a:solidFill>
                            <a:srgbClr val="000000"/>
                          </a:solidFill>
                          <a:effectLst/>
                          <a:latin typeface="Arial"/>
                          <a:ea typeface="Calibri"/>
                          <a:cs typeface="Times New Roman"/>
                        </a:rPr>
                        <a:t>(20.02 - 26.86)</a:t>
                      </a:r>
                      <a:endParaRPr lang="en-US" sz="2000" dirty="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25.82</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(22.25 - 29.39)</a:t>
                      </a:r>
                      <a:endParaRPr lang="en-US" sz="200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NYHA Class III</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65.60</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(61.76 - 69.43)</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63.86</a:t>
                      </a:r>
                      <a:endParaRPr lang="en-US" sz="2000">
                        <a:effectLst/>
                        <a:latin typeface="Calibri"/>
                        <a:ea typeface="Calibri"/>
                        <a:cs typeface="Times New Roman"/>
                      </a:endParaRPr>
                    </a:p>
                  </a:txBody>
                  <a:tcPr marL="34498" marR="34498" marT="0" marB="0" anchor="b">
                    <a:lnL>
                      <a:noFill/>
                    </a:lnL>
                    <a:lnR>
                      <a:noFill/>
                    </a:lnR>
                    <a:lnT>
                      <a:noFill/>
                    </a:lnT>
                    <a:lnB>
                      <a:noFill/>
                    </a:lnB>
                  </a:tcPr>
                </a:tc>
                <a:tc>
                  <a:txBody>
                    <a:bodyPr/>
                    <a:lstStyle/>
                    <a:p>
                      <a:pPr marL="0" marR="0" algn="r">
                        <a:lnSpc>
                          <a:spcPct val="115000"/>
                        </a:lnSpc>
                        <a:spcBef>
                          <a:spcPts val="0"/>
                        </a:spcBef>
                        <a:spcAft>
                          <a:spcPts val="0"/>
                        </a:spcAft>
                      </a:pPr>
                      <a:r>
                        <a:rPr lang="en-US" sz="2000" dirty="0">
                          <a:solidFill>
                            <a:srgbClr val="000000"/>
                          </a:solidFill>
                          <a:effectLst/>
                          <a:latin typeface="Arial"/>
                          <a:ea typeface="Calibri"/>
                          <a:cs typeface="Times New Roman"/>
                        </a:rPr>
                        <a:t>(59.94 - 67.77)</a:t>
                      </a:r>
                      <a:endParaRPr lang="en-US" sz="2000" dirty="0">
                        <a:effectLst/>
                        <a:latin typeface="Calibri"/>
                        <a:ea typeface="Calibri"/>
                        <a:cs typeface="Times New Roman"/>
                      </a:endParaRPr>
                    </a:p>
                  </a:txBody>
                  <a:tcPr marL="34498" marR="34498" marT="0" marB="0" anchor="b">
                    <a:lnL>
                      <a:noFill/>
                    </a:lnL>
                    <a:lnR>
                      <a:noFill/>
                    </a:lnR>
                    <a:lnT>
                      <a:noFill/>
                    </a:lnT>
                    <a:lnB>
                      <a:noFill/>
                    </a:lnB>
                  </a:tcPr>
                </a:tc>
              </a:tr>
              <a:tr h="326070">
                <a:tc>
                  <a:txBody>
                    <a:bodyPr/>
                    <a:lstStyle/>
                    <a:p>
                      <a:pPr marL="0" marR="0">
                        <a:lnSpc>
                          <a:spcPct val="115000"/>
                        </a:lnSpc>
                        <a:spcBef>
                          <a:spcPts val="0"/>
                        </a:spcBef>
                        <a:spcAft>
                          <a:spcPts val="0"/>
                        </a:spcAft>
                      </a:pPr>
                      <a:r>
                        <a:rPr lang="en-US" sz="2000">
                          <a:solidFill>
                            <a:srgbClr val="000000"/>
                          </a:solidFill>
                          <a:effectLst/>
                          <a:latin typeface="Arial"/>
                          <a:ea typeface="Times New Roman"/>
                          <a:cs typeface="Times New Roman"/>
                        </a:rPr>
                        <a:t>NYHA Class IV</a:t>
                      </a:r>
                      <a:endParaRPr lang="en-US" sz="200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10.79</a:t>
                      </a:r>
                      <a:endParaRPr lang="en-US" sz="200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(8.29 - 13.30)</a:t>
                      </a:r>
                      <a:endParaRPr lang="en-US" sz="200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solidFill>
                            <a:srgbClr val="000000"/>
                          </a:solidFill>
                          <a:effectLst/>
                          <a:latin typeface="Arial"/>
                          <a:ea typeface="Calibri"/>
                          <a:cs typeface="Times New Roman"/>
                        </a:rPr>
                        <a:t>9.64</a:t>
                      </a:r>
                      <a:endParaRPr lang="en-US" sz="200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solidFill>
                            <a:srgbClr val="000000"/>
                          </a:solidFill>
                          <a:effectLst/>
                          <a:latin typeface="Arial"/>
                          <a:ea typeface="Calibri"/>
                          <a:cs typeface="Times New Roman"/>
                        </a:rPr>
                        <a:t>(7.23 - 12.05)</a:t>
                      </a:r>
                      <a:endParaRPr lang="en-US" sz="2000" dirty="0">
                        <a:effectLst/>
                        <a:latin typeface="Calibri"/>
                        <a:ea typeface="Calibri"/>
                        <a:cs typeface="Times New Roman"/>
                      </a:endParaRPr>
                    </a:p>
                  </a:txBody>
                  <a:tcPr marL="34498" marR="34498"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600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1,437 </a:t>
            </a:r>
            <a:r>
              <a:rPr lang="en-US" sz="2600" dirty="0"/>
              <a:t>individuals </a:t>
            </a:r>
            <a:r>
              <a:rPr lang="en-US" sz="2600" dirty="0" smtClean="0"/>
              <a:t>enrolled </a:t>
            </a:r>
            <a:r>
              <a:rPr lang="en-US" sz="2600" dirty="0"/>
              <a:t>and </a:t>
            </a:r>
            <a:r>
              <a:rPr lang="en-US" sz="2600" dirty="0" smtClean="0"/>
              <a:t>randomized between     October </a:t>
            </a:r>
            <a:r>
              <a:rPr lang="en-US" sz="2600" dirty="0"/>
              <a:t>2011 and September 2013 </a:t>
            </a:r>
            <a:endParaRPr lang="en-US" sz="2600" dirty="0" smtClean="0"/>
          </a:p>
          <a:p>
            <a:pPr lvl="1"/>
            <a:r>
              <a:rPr lang="en-US" sz="2200" dirty="0" smtClean="0"/>
              <a:t>715 intervention, 722 usual care</a:t>
            </a:r>
          </a:p>
          <a:p>
            <a:pPr lvl="1"/>
            <a:r>
              <a:rPr lang="en-US" sz="2200" dirty="0" smtClean="0"/>
              <a:t>No </a:t>
            </a:r>
            <a:r>
              <a:rPr lang="en-US" sz="2200" dirty="0"/>
              <a:t>significant </a:t>
            </a:r>
            <a:r>
              <a:rPr lang="en-US" sz="2200" dirty="0" smtClean="0"/>
              <a:t>participant </a:t>
            </a:r>
            <a:r>
              <a:rPr lang="en-US" sz="2200" dirty="0"/>
              <a:t>characteristics </a:t>
            </a:r>
            <a:r>
              <a:rPr lang="en-US" sz="2200" dirty="0" smtClean="0"/>
              <a:t>differences between groups </a:t>
            </a:r>
          </a:p>
          <a:p>
            <a:pPr lvl="1"/>
            <a:r>
              <a:rPr lang="en-US" sz="2200" dirty="0" smtClean="0"/>
              <a:t>Median age 73 </a:t>
            </a:r>
            <a:r>
              <a:rPr lang="en-US" sz="2200" dirty="0"/>
              <a:t>years; 45.6% were female, 22.2% were African American, </a:t>
            </a:r>
            <a:r>
              <a:rPr lang="en-US" sz="2200" dirty="0" smtClean="0"/>
              <a:t>61.2</a:t>
            </a:r>
            <a:r>
              <a:rPr lang="en-US" sz="2200" dirty="0"/>
              <a:t>% </a:t>
            </a:r>
            <a:r>
              <a:rPr lang="en-US" sz="2200" dirty="0" smtClean="0"/>
              <a:t>New </a:t>
            </a:r>
            <a:r>
              <a:rPr lang="en-US" sz="2200" dirty="0"/>
              <a:t>York Heart Association (NYHA) III or </a:t>
            </a:r>
            <a:r>
              <a:rPr lang="en-US" sz="2200" dirty="0" smtClean="0"/>
              <a:t>IV</a:t>
            </a:r>
          </a:p>
          <a:p>
            <a:pPr lvl="1"/>
            <a:endParaRPr lang="en-US" sz="2000" dirty="0"/>
          </a:p>
          <a:p>
            <a:r>
              <a:rPr lang="en-US" sz="2600" dirty="0" smtClean="0"/>
              <a:t>Intervention</a:t>
            </a:r>
          </a:p>
          <a:p>
            <a:pPr lvl="1"/>
            <a:r>
              <a:rPr lang="en-US" sz="2200" dirty="0" smtClean="0"/>
              <a:t>82.7</a:t>
            </a:r>
            <a:r>
              <a:rPr lang="en-US" sz="2200" dirty="0"/>
              <a:t>% of </a:t>
            </a:r>
            <a:r>
              <a:rPr lang="en-US" sz="2200" dirty="0" smtClean="0"/>
              <a:t>participants </a:t>
            </a:r>
            <a:r>
              <a:rPr lang="en-US" sz="2200" dirty="0"/>
              <a:t>used the </a:t>
            </a:r>
            <a:r>
              <a:rPr lang="en-US" sz="2200" dirty="0" err="1"/>
              <a:t>telemonitoring</a:t>
            </a:r>
            <a:r>
              <a:rPr lang="en-US" sz="2200" dirty="0"/>
              <a:t> </a:t>
            </a:r>
            <a:r>
              <a:rPr lang="en-US" sz="2200" dirty="0" smtClean="0"/>
              <a:t>equipment</a:t>
            </a:r>
          </a:p>
          <a:p>
            <a:pPr lvl="2"/>
            <a:r>
              <a:rPr lang="en-US" sz="2200" dirty="0" smtClean="0"/>
              <a:t>At 180 days, &gt;50% calls: 68.0%, &gt;50% </a:t>
            </a:r>
            <a:r>
              <a:rPr lang="en-US" sz="2200" dirty="0" err="1" smtClean="0"/>
              <a:t>telemonitoring</a:t>
            </a:r>
            <a:r>
              <a:rPr lang="en-US" sz="2200" dirty="0" smtClean="0"/>
              <a:t> 51.7%</a:t>
            </a:r>
          </a:p>
          <a:p>
            <a:pPr lvl="1"/>
            <a:r>
              <a:rPr lang="en-US" sz="2200" dirty="0" smtClean="0"/>
              <a:t>221,211 </a:t>
            </a:r>
            <a:r>
              <a:rPr lang="en-US" sz="2200" dirty="0"/>
              <a:t>remote </a:t>
            </a:r>
            <a:r>
              <a:rPr lang="en-US" sz="2200" dirty="0" smtClean="0"/>
              <a:t>observations, 18,531 exceeded </a:t>
            </a:r>
            <a:r>
              <a:rPr lang="en-US" sz="2200" dirty="0"/>
              <a:t>threshold parameters </a:t>
            </a:r>
            <a:endParaRPr lang="en-US" sz="2200" dirty="0" smtClean="0"/>
          </a:p>
          <a:p>
            <a:pPr lvl="2"/>
            <a:r>
              <a:rPr lang="en-US" sz="2200" dirty="0" smtClean="0"/>
              <a:t>median </a:t>
            </a:r>
            <a:r>
              <a:rPr lang="en-US" sz="2200" dirty="0"/>
              <a:t>of 22 (interquartile range, IQR, 8 to 48) per </a:t>
            </a:r>
            <a:r>
              <a:rPr lang="en-US" sz="2200" dirty="0" smtClean="0"/>
              <a:t>participant </a:t>
            </a:r>
          </a:p>
          <a:p>
            <a:pPr lvl="1"/>
            <a:r>
              <a:rPr lang="en-US" sz="2200" dirty="0" smtClean="0"/>
              <a:t>3,700 </a:t>
            </a:r>
            <a:r>
              <a:rPr lang="en-US" sz="2200" dirty="0"/>
              <a:t>scheduled health coaching calls </a:t>
            </a:r>
            <a:r>
              <a:rPr lang="en-US" sz="2200" dirty="0" smtClean="0"/>
              <a:t>completed</a:t>
            </a:r>
          </a:p>
          <a:p>
            <a:pPr lvl="2"/>
            <a:r>
              <a:rPr lang="en-US" sz="2200" dirty="0" smtClean="0"/>
              <a:t>median </a:t>
            </a:r>
            <a:r>
              <a:rPr lang="en-US" sz="2200" dirty="0"/>
              <a:t>of 6 (IQR, 3 to 8</a:t>
            </a:r>
            <a:r>
              <a:rPr lang="en-US" sz="2200" dirty="0" smtClean="0"/>
              <a:t>) per participant</a:t>
            </a:r>
            <a:endParaRPr lang="en-US" sz="2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250" y="6535240"/>
            <a:ext cx="1225550" cy="246560"/>
          </a:xfrm>
          <a:prstGeom prst="rect">
            <a:avLst/>
          </a:prstGeom>
        </p:spPr>
      </p:pic>
    </p:spTree>
    <p:extLst>
      <p:ext uri="{BB962C8B-B14F-4D97-AF65-F5344CB8AC3E}">
        <p14:creationId xmlns:p14="http://schemas.microsoft.com/office/powerpoint/2010/main" val="3498618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1683</TotalTime>
  <Words>1413</Words>
  <Application>Microsoft Office PowerPoint</Application>
  <PresentationFormat>On-screen Show (4:3)</PresentationFormat>
  <Paragraphs>247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Remote patient management after discharge of hospitalized heart failure patients: the Better Effectiveness After Transition - Heart Failure (BEAT-HF) study</vt:lpstr>
      <vt:lpstr>Background</vt:lpstr>
      <vt:lpstr>Study Objective</vt:lpstr>
      <vt:lpstr> Study Methods: Intervention</vt:lpstr>
      <vt:lpstr> Study Methods: Evaluation</vt:lpstr>
      <vt:lpstr> Study Methods: Analyses</vt:lpstr>
      <vt:lpstr>PowerPoint Presentation</vt:lpstr>
      <vt:lpstr>Results</vt:lpstr>
      <vt:lpstr>Results</vt:lpstr>
      <vt:lpstr>Results</vt:lpstr>
      <vt:lpstr>Results</vt:lpstr>
      <vt:lpstr>Results</vt:lpstr>
      <vt:lpstr>Limitations</vt:lpstr>
      <vt:lpstr>Conclusions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patient management after discharge of hospitalized heart failure patients: the Better Effectiveness After Transition - Heart Failure (BEAT-HF) study</dc:title>
  <dc:creator>mong-adm</dc:creator>
  <cp:lastModifiedBy>mong-adm</cp:lastModifiedBy>
  <cp:revision>37</cp:revision>
  <dcterms:created xsi:type="dcterms:W3CDTF">2015-09-12T02:10:36Z</dcterms:created>
  <dcterms:modified xsi:type="dcterms:W3CDTF">2015-11-07T21:35:19Z</dcterms:modified>
</cp:coreProperties>
</file>